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9" r:id="rId3"/>
    <p:sldId id="257" r:id="rId4"/>
    <p:sldId id="258" r:id="rId5"/>
    <p:sldId id="259" r:id="rId6"/>
    <p:sldId id="260" r:id="rId7"/>
    <p:sldId id="264" r:id="rId8"/>
    <p:sldId id="262" r:id="rId9"/>
    <p:sldId id="284" r:id="rId10"/>
    <p:sldId id="265" r:id="rId11"/>
    <p:sldId id="266" r:id="rId12"/>
    <p:sldId id="290" r:id="rId13"/>
    <p:sldId id="268" r:id="rId14"/>
    <p:sldId id="269" r:id="rId15"/>
    <p:sldId id="270" r:id="rId16"/>
    <p:sldId id="285" r:id="rId17"/>
    <p:sldId id="271" r:id="rId18"/>
    <p:sldId id="272" r:id="rId19"/>
    <p:sldId id="273" r:id="rId20"/>
    <p:sldId id="286" r:id="rId21"/>
    <p:sldId id="274" r:id="rId22"/>
    <p:sldId id="288" r:id="rId23"/>
    <p:sldId id="276" r:id="rId24"/>
    <p:sldId id="277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1D735-98AC-4BBA-B183-3498607234EF}" v="2" dt="2024-02-12T22:44:38.4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48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Rude" userId="159c5a2c-e2e4-4139-bc4d-a9c2c38a746c" providerId="ADAL" clId="{8A21D735-98AC-4BBA-B183-3498607234EF}"/>
    <pc:docChg chg="custSel addSld delSld modSld sldOrd">
      <pc:chgData name="Dan Rude" userId="159c5a2c-e2e4-4139-bc4d-a9c2c38a746c" providerId="ADAL" clId="{8A21D735-98AC-4BBA-B183-3498607234EF}" dt="2024-02-12T22:47:59.794" v="110" actId="47"/>
      <pc:docMkLst>
        <pc:docMk/>
      </pc:docMkLst>
      <pc:sldChg chg="ord">
        <pc:chgData name="Dan Rude" userId="159c5a2c-e2e4-4139-bc4d-a9c2c38a746c" providerId="ADAL" clId="{8A21D735-98AC-4BBA-B183-3498607234EF}" dt="2024-02-12T22:43:31.882" v="2"/>
        <pc:sldMkLst>
          <pc:docMk/>
          <pc:sldMk cId="0" sldId="264"/>
        </pc:sldMkLst>
      </pc:sldChg>
      <pc:sldChg chg="del">
        <pc:chgData name="Dan Rude" userId="159c5a2c-e2e4-4139-bc4d-a9c2c38a746c" providerId="ADAL" clId="{8A21D735-98AC-4BBA-B183-3498607234EF}" dt="2024-02-12T22:44:30.175" v="3" actId="47"/>
        <pc:sldMkLst>
          <pc:docMk/>
          <pc:sldMk cId="0" sldId="267"/>
        </pc:sldMkLst>
      </pc:sldChg>
      <pc:sldChg chg="modSp mod">
        <pc:chgData name="Dan Rude" userId="159c5a2c-e2e4-4139-bc4d-a9c2c38a746c" providerId="ADAL" clId="{8A21D735-98AC-4BBA-B183-3498607234EF}" dt="2024-02-12T22:47:45.841" v="109" actId="6549"/>
        <pc:sldMkLst>
          <pc:docMk/>
          <pc:sldMk cId="0" sldId="274"/>
        </pc:sldMkLst>
        <pc:spChg chg="mod">
          <ac:chgData name="Dan Rude" userId="159c5a2c-e2e4-4139-bc4d-a9c2c38a746c" providerId="ADAL" clId="{8A21D735-98AC-4BBA-B183-3498607234EF}" dt="2024-02-12T22:47:45.841" v="109" actId="6549"/>
          <ac:spMkLst>
            <pc:docMk/>
            <pc:sldMk cId="0" sldId="274"/>
            <ac:spMk id="3" creationId="{00000000-0000-0000-0000-000000000000}"/>
          </ac:spMkLst>
        </pc:spChg>
        <pc:picChg chg="mod">
          <ac:chgData name="Dan Rude" userId="159c5a2c-e2e4-4139-bc4d-a9c2c38a746c" providerId="ADAL" clId="{8A21D735-98AC-4BBA-B183-3498607234EF}" dt="2024-02-12T22:47:37.152" v="91" actId="1076"/>
          <ac:picMkLst>
            <pc:docMk/>
            <pc:sldMk cId="0" sldId="274"/>
            <ac:picMk id="4" creationId="{00000000-0000-0000-0000-000000000000}"/>
          </ac:picMkLst>
        </pc:picChg>
      </pc:sldChg>
      <pc:sldChg chg="del">
        <pc:chgData name="Dan Rude" userId="159c5a2c-e2e4-4139-bc4d-a9c2c38a746c" providerId="ADAL" clId="{8A21D735-98AC-4BBA-B183-3498607234EF}" dt="2024-02-12T22:47:59.794" v="110" actId="47"/>
        <pc:sldMkLst>
          <pc:docMk/>
          <pc:sldMk cId="0" sldId="287"/>
        </pc:sldMkLst>
      </pc:sldChg>
      <pc:sldChg chg="add">
        <pc:chgData name="Dan Rude" userId="159c5a2c-e2e4-4139-bc4d-a9c2c38a746c" providerId="ADAL" clId="{8A21D735-98AC-4BBA-B183-3498607234EF}" dt="2024-02-11T21:45:40.601" v="0"/>
        <pc:sldMkLst>
          <pc:docMk/>
          <pc:sldMk cId="1295181972" sldId="289"/>
        </pc:sldMkLst>
      </pc:sldChg>
      <pc:sldChg chg="add">
        <pc:chgData name="Dan Rude" userId="159c5a2c-e2e4-4139-bc4d-a9c2c38a746c" providerId="ADAL" clId="{8A21D735-98AC-4BBA-B183-3498607234EF}" dt="2024-02-12T22:44:38.466" v="4"/>
        <pc:sldMkLst>
          <pc:docMk/>
          <pc:sldMk cId="0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8"/>
                </a:lnTo>
                <a:lnTo>
                  <a:pt x="446591" y="278821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31542" y="4182285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>
                <a:moveTo>
                  <a:pt x="0" y="2675715"/>
                </a:moveTo>
                <a:lnTo>
                  <a:pt x="4012457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89172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>
                <a:moveTo>
                  <a:pt x="2023152" y="0"/>
                </a:moveTo>
                <a:lnTo>
                  <a:pt x="0" y="6858000"/>
                </a:lnTo>
                <a:lnTo>
                  <a:pt x="2252274" y="6858000"/>
                </a:lnTo>
                <a:lnTo>
                  <a:pt x="2252274" y="8187"/>
                </a:lnTo>
                <a:lnTo>
                  <a:pt x="2023152" y="0"/>
                </a:lnTo>
                <a:close/>
              </a:path>
            </a:pathLst>
          </a:custGeom>
          <a:solidFill>
            <a:srgbClr val="90C225">
              <a:alpha val="3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20707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27" y="0"/>
                </a:moveTo>
                <a:lnTo>
                  <a:pt x="0" y="0"/>
                </a:lnTo>
                <a:lnTo>
                  <a:pt x="1200378" y="6858000"/>
                </a:lnTo>
                <a:lnTo>
                  <a:pt x="1936927" y="6858000"/>
                </a:lnTo>
                <a:lnTo>
                  <a:pt x="1936927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38544" y="3921008"/>
            <a:ext cx="2505710" cy="2937510"/>
          </a:xfrm>
          <a:custGeom>
            <a:avLst/>
            <a:gdLst/>
            <a:ahLst/>
            <a:cxnLst/>
            <a:rect l="l" t="t" r="r" b="b"/>
            <a:pathLst>
              <a:path w="2505709" h="2937509">
                <a:moveTo>
                  <a:pt x="2505455" y="0"/>
                </a:moveTo>
                <a:lnTo>
                  <a:pt x="0" y="2936991"/>
                </a:lnTo>
                <a:lnTo>
                  <a:pt x="2505455" y="2936991"/>
                </a:lnTo>
                <a:lnTo>
                  <a:pt x="2505455" y="0"/>
                </a:lnTo>
                <a:close/>
              </a:path>
            </a:pathLst>
          </a:custGeom>
          <a:solidFill>
            <a:srgbClr val="539F20">
              <a:alpha val="721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012867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136" y="0"/>
                </a:moveTo>
                <a:lnTo>
                  <a:pt x="0" y="0"/>
                </a:lnTo>
                <a:lnTo>
                  <a:pt x="1854149" y="6858000"/>
                </a:lnTo>
                <a:lnTo>
                  <a:pt x="2131136" y="6849795"/>
                </a:lnTo>
                <a:lnTo>
                  <a:pt x="2131136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295129" y="0"/>
            <a:ext cx="848994" cy="6858000"/>
          </a:xfrm>
          <a:custGeom>
            <a:avLst/>
            <a:gdLst/>
            <a:ahLst/>
            <a:cxnLst/>
            <a:rect l="l" t="t" r="r" b="b"/>
            <a:pathLst>
              <a:path w="848995" h="6858000">
                <a:moveTo>
                  <a:pt x="848870" y="0"/>
                </a:moveTo>
                <a:lnTo>
                  <a:pt x="676477" y="0"/>
                </a:lnTo>
                <a:lnTo>
                  <a:pt x="0" y="6858000"/>
                </a:lnTo>
                <a:lnTo>
                  <a:pt x="848870" y="6858000"/>
                </a:lnTo>
                <a:lnTo>
                  <a:pt x="848870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78449" y="0"/>
            <a:ext cx="1065530" cy="6858000"/>
          </a:xfrm>
          <a:custGeom>
            <a:avLst/>
            <a:gdLst/>
            <a:ahLst/>
            <a:cxnLst/>
            <a:rect l="l" t="t" r="r" b="b"/>
            <a:pathLst>
              <a:path w="1065529" h="6858000">
                <a:moveTo>
                  <a:pt x="1051114" y="0"/>
                </a:moveTo>
                <a:lnTo>
                  <a:pt x="0" y="0"/>
                </a:lnTo>
                <a:lnTo>
                  <a:pt x="937356" y="6858000"/>
                </a:lnTo>
                <a:lnTo>
                  <a:pt x="1065346" y="6858000"/>
                </a:lnTo>
                <a:lnTo>
                  <a:pt x="1065501" y="6654300"/>
                </a:lnTo>
                <a:lnTo>
                  <a:pt x="1065501" y="6247023"/>
                </a:lnTo>
                <a:lnTo>
                  <a:pt x="1065310" y="5992552"/>
                </a:lnTo>
                <a:lnTo>
                  <a:pt x="1064908" y="5687253"/>
                </a:lnTo>
                <a:lnTo>
                  <a:pt x="1064230" y="5331155"/>
                </a:lnTo>
                <a:lnTo>
                  <a:pt x="1063224" y="4924278"/>
                </a:lnTo>
                <a:lnTo>
                  <a:pt x="1061363" y="4314101"/>
                </a:lnTo>
                <a:lnTo>
                  <a:pt x="1054929" y="2483910"/>
                </a:lnTo>
                <a:lnTo>
                  <a:pt x="1053378" y="1975431"/>
                </a:lnTo>
                <a:lnTo>
                  <a:pt x="1052345" y="1568564"/>
                </a:lnTo>
                <a:lnTo>
                  <a:pt x="1051727" y="1263352"/>
                </a:lnTo>
                <a:lnTo>
                  <a:pt x="1051269" y="958077"/>
                </a:lnTo>
                <a:lnTo>
                  <a:pt x="1051024" y="703627"/>
                </a:lnTo>
                <a:lnTo>
                  <a:pt x="1050944" y="245473"/>
                </a:lnTo>
                <a:lnTo>
                  <a:pt x="1051114" y="0"/>
                </a:lnTo>
                <a:close/>
              </a:path>
            </a:pathLst>
          </a:custGeom>
          <a:solidFill>
            <a:srgbClr val="90C22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60436" y="4903620"/>
            <a:ext cx="1083945" cy="1954530"/>
          </a:xfrm>
          <a:custGeom>
            <a:avLst/>
            <a:gdLst/>
            <a:ahLst/>
            <a:cxnLst/>
            <a:rect l="l" t="t" r="r" b="b"/>
            <a:pathLst>
              <a:path w="1083945" h="1954529">
                <a:moveTo>
                  <a:pt x="1083564" y="0"/>
                </a:moveTo>
                <a:lnTo>
                  <a:pt x="0" y="1954380"/>
                </a:lnTo>
                <a:lnTo>
                  <a:pt x="1083564" y="1949337"/>
                </a:lnTo>
                <a:lnTo>
                  <a:pt x="1083564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69781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>
                <a:moveTo>
                  <a:pt x="0" y="0"/>
                </a:moveTo>
                <a:lnTo>
                  <a:pt x="0" y="2788218"/>
                </a:lnTo>
                <a:lnTo>
                  <a:pt x="446591" y="2788218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38" y="628904"/>
            <a:ext cx="5871845" cy="1243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3176" y="1420748"/>
            <a:ext cx="5127625" cy="431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0404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vr.sd8.bc.ca/sites/default/files/documents/2024-02/LVR%20Course%20Selection%20Evenings%202024-25_0.docx" TargetMode="External"/><Relationship Id="rId13" Type="http://schemas.openxmlformats.org/officeDocument/2006/relationships/hyperlink" Target="https://lvr.sd8.bc.ca/sites/default/files/documents/2023-01/Grade%2012%20course%20selection%20form%2023%2024.pdf" TargetMode="External"/><Relationship Id="rId3" Type="http://schemas.openxmlformats.org/officeDocument/2006/relationships/hyperlink" Target="https://lvr.sd8.bc.ca/node/37657" TargetMode="External"/><Relationship Id="rId7" Type="http://schemas.openxmlformats.org/officeDocument/2006/relationships/hyperlink" Target="https://lvr.sd8.bc.ca/sites/default/files/documents/2023-01/SD8%20Three%20Year%20Graduation%20Plan%2020%2021_%20%28004%29.pdf" TargetMode="External"/><Relationship Id="rId12" Type="http://schemas.openxmlformats.org/officeDocument/2006/relationships/hyperlink" Target="https://lvr.sd8.bc.ca/sites/default/files/documents/2023-01/Grade%2011%20course%20selection%20form%2023%2024.pdf" TargetMode="External"/><Relationship Id="rId2" Type="http://schemas.openxmlformats.org/officeDocument/2006/relationships/hyperlink" Target="https://lvr.sd8.bc.c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vr.sd8.bc.ca/media/5813" TargetMode="External"/><Relationship Id="rId11" Type="http://schemas.openxmlformats.org/officeDocument/2006/relationships/hyperlink" Target="https://lvr.sd8.bc.ca/sites/default/files/documents/2023-01/Grade%2010%20course%20selection%2023%2024.pdf" TargetMode="External"/><Relationship Id="rId5" Type="http://schemas.openxmlformats.org/officeDocument/2006/relationships/hyperlink" Target="https://curriculum.gov.bc.ca/" TargetMode="External"/><Relationship Id="rId10" Type="http://schemas.openxmlformats.org/officeDocument/2006/relationships/hyperlink" Target="https://lvr.sd8.bc.ca/sites/default/files/documents/2024-02/Course%20Selection%20Presentation%20for%202024-25%20Gr.%2011-12%20-%2013Feb24.pptx" TargetMode="External"/><Relationship Id="rId4" Type="http://schemas.openxmlformats.org/officeDocument/2006/relationships/hyperlink" Target="https://www2.gov.bc.ca/gov/content/education-training/k-12/support/graduation" TargetMode="External"/><Relationship Id="rId9" Type="http://schemas.openxmlformats.org/officeDocument/2006/relationships/hyperlink" Target="https://lvr.sd8.bc.ca/sites/default/files/documents/2024-02/Course%20Selection%20Presentation%20for%202024-25%20Gr.%2010%20-%2012Feb24.pptx" TargetMode="External"/><Relationship Id="rId14" Type="http://schemas.openxmlformats.org/officeDocument/2006/relationships/hyperlink" Target="https://lvr.sd8.bc.ca/sites/default/files/documents/2023-01/ESN%20Course%20Descriptions%202023-2024%20%20-%20For%20CSF%20Students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.wyllie@sd8.bc.ca" TargetMode="External"/><Relationship Id="rId2" Type="http://schemas.openxmlformats.org/officeDocument/2006/relationships/hyperlink" Target="mailto:dan.rude@sd8.b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vr.sd8.bc.ca/" TargetMode="External"/><Relationship Id="rId5" Type="http://schemas.openxmlformats.org/officeDocument/2006/relationships/hyperlink" Target="mailto:kmachado@sd8.bc.ca" TargetMode="External"/><Relationship Id="rId4" Type="http://schemas.openxmlformats.org/officeDocument/2006/relationships/hyperlink" Target="mailto:shelley.wiltshire@sd8.bc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18160" y="0"/>
            <a:ext cx="5613400" cy="6858000"/>
            <a:chOff x="518160" y="0"/>
            <a:chExt cx="5613400" cy="68580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160" y="0"/>
              <a:ext cx="5612891" cy="68579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39895" y="1143000"/>
              <a:ext cx="1664335" cy="462280"/>
            </a:xfrm>
            <a:custGeom>
              <a:avLst/>
              <a:gdLst/>
              <a:ahLst/>
              <a:cxnLst/>
              <a:rect l="l" t="t" r="r" b="b"/>
              <a:pathLst>
                <a:path w="1664335" h="462280">
                  <a:moveTo>
                    <a:pt x="1664207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1664207" y="461772"/>
                  </a:lnTo>
                  <a:lnTo>
                    <a:pt x="166420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88338" y="628904"/>
            <a:ext cx="5871845" cy="925381"/>
          </a:xfrm>
          <a:prstGeom prst="rect">
            <a:avLst/>
          </a:prstGeom>
        </p:spPr>
        <p:txBody>
          <a:bodyPr vert="horz" wrap="square" lIns="0" tIns="550671" rIns="0" bIns="0" rtlCol="0">
            <a:spAutoFit/>
          </a:bodyPr>
          <a:lstStyle/>
          <a:p>
            <a:pPr marL="3143250">
              <a:lnSpc>
                <a:spcPct val="100000"/>
              </a:lnSpc>
              <a:spcBef>
                <a:spcPts val="100"/>
              </a:spcBef>
            </a:pPr>
            <a:r>
              <a:rPr lang="en-US" sz="2400" spc="-20" dirty="0">
                <a:solidFill>
                  <a:srgbClr val="000000"/>
                </a:solidFill>
              </a:rPr>
              <a:t>2024-25</a:t>
            </a:r>
            <a:endParaRPr sz="2400" dirty="0"/>
          </a:p>
        </p:txBody>
      </p:sp>
      <p:sp>
        <p:nvSpPr>
          <p:cNvPr id="16" name="object 16"/>
          <p:cNvSpPr/>
          <p:nvPr/>
        </p:nvSpPr>
        <p:spPr>
          <a:xfrm>
            <a:off x="1367027" y="5654040"/>
            <a:ext cx="4037329" cy="368935"/>
          </a:xfrm>
          <a:custGeom>
            <a:avLst/>
            <a:gdLst/>
            <a:ahLst/>
            <a:cxnLst/>
            <a:rect l="l" t="t" r="r" b="b"/>
            <a:pathLst>
              <a:path w="4037329" h="368935">
                <a:moveTo>
                  <a:pt x="4037076" y="0"/>
                </a:moveTo>
                <a:lnTo>
                  <a:pt x="0" y="0"/>
                </a:lnTo>
                <a:lnTo>
                  <a:pt x="0" y="368808"/>
                </a:lnTo>
                <a:lnTo>
                  <a:pt x="4037076" y="368808"/>
                </a:lnTo>
                <a:lnTo>
                  <a:pt x="4037076" y="0"/>
                </a:lnTo>
                <a:close/>
              </a:path>
            </a:pathLst>
          </a:custGeom>
          <a:solidFill>
            <a:srgbClr val="EAF6D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943" y="524255"/>
            <a:ext cx="7639811" cy="52120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3999" cy="537819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38" y="628903"/>
            <a:ext cx="348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English</a:t>
            </a:r>
            <a:r>
              <a:rPr spc="-60" dirty="0"/>
              <a:t> </a:t>
            </a:r>
            <a:r>
              <a:rPr spc="-10" dirty="0"/>
              <a:t>Pathways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8" y="1238748"/>
            <a:ext cx="7465062" cy="524502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10: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First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People’s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r>
              <a:rPr lang="en-US" sz="2400" spc="-25" dirty="0">
                <a:solidFill>
                  <a:srgbClr val="404040"/>
                </a:solidFill>
                <a:latin typeface="Trebuchet MS"/>
                <a:cs typeface="Trebuchet MS"/>
              </a:rPr>
              <a:t>0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(Literary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Writing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10)</a:t>
            </a:r>
            <a:endParaRPr sz="24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650"/>
              </a:spcBef>
              <a:buClr>
                <a:srgbClr val="90C225"/>
              </a:buClr>
              <a:buFont typeface="Wingdings 3"/>
              <a:buChar char=""/>
            </a:pPr>
            <a:endParaRPr lang="en-US" sz="24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11: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Literary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00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Composition</a:t>
            </a:r>
            <a:r>
              <a:rPr sz="24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AP</a:t>
            </a:r>
            <a:r>
              <a:rPr sz="24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70" dirty="0">
                <a:solidFill>
                  <a:srgbClr val="404040"/>
                </a:solidFill>
                <a:latin typeface="Trebuchet MS"/>
                <a:cs typeface="Trebuchet MS"/>
              </a:rPr>
              <a:t>Language &amp; Composition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11</a:t>
            </a:r>
            <a:endParaRPr sz="2400" dirty="0">
              <a:latin typeface="Trebuchet MS"/>
              <a:cs typeface="Trebuchet MS"/>
            </a:endParaRPr>
          </a:p>
          <a:p>
            <a:pPr lvl="1">
              <a:lnSpc>
                <a:spcPct val="100000"/>
              </a:lnSpc>
              <a:spcBef>
                <a:spcPts val="1650"/>
              </a:spcBef>
              <a:buClr>
                <a:srgbClr val="90C225"/>
              </a:buClr>
              <a:buFont typeface="Wingdings 3"/>
              <a:buChar char=""/>
            </a:pPr>
            <a:endParaRPr sz="24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12: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30" dirty="0">
                <a:solidFill>
                  <a:srgbClr val="404040"/>
                </a:solidFill>
                <a:latin typeface="Trebuchet MS"/>
                <a:cs typeface="Trebuchet MS"/>
              </a:rPr>
              <a:t>Studies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400" dirty="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78125"/>
              <a:buFont typeface="Wingdings 3"/>
              <a:buChar char=""/>
              <a:tabLst>
                <a:tab pos="756285" algn="l"/>
              </a:tabLst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AP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Literature &amp; Composition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" y="1022603"/>
            <a:ext cx="8955011" cy="503680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3999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" y="749808"/>
            <a:ext cx="7548359" cy="50779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5613F25-1F40-4667-A4D1-60EDC884F6B5}"/>
              </a:ext>
            </a:extLst>
          </p:cNvPr>
          <p:cNvSpPr txBox="1">
            <a:spLocks/>
          </p:cNvSpPr>
          <p:nvPr/>
        </p:nvSpPr>
        <p:spPr>
          <a:xfrm>
            <a:off x="688338" y="628903"/>
            <a:ext cx="2969263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Music</a:t>
            </a:r>
            <a:r>
              <a:rPr lang="en-US" sz="3600" dirty="0">
                <a:solidFill>
                  <a:srgbClr val="92D050"/>
                </a:solidFill>
                <a:latin typeface="Trebuchet MS" panose="020B0603020202020204" pitchFamily="34" charset="0"/>
              </a:rPr>
              <a:t> – </a:t>
            </a:r>
            <a:r>
              <a:rPr lang="en-US" sz="2800" i="1" dirty="0">
                <a:solidFill>
                  <a:srgbClr val="92D050"/>
                </a:solidFill>
                <a:latin typeface="Trebuchet MS" panose="020B0603020202020204" pitchFamily="34" charset="0"/>
              </a:rPr>
              <a:t>scheduling details in development</a:t>
            </a:r>
            <a:endParaRPr lang="en-US" sz="2800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0CBA5E0-E4B8-4C47-9E89-574EF690DCC3}"/>
              </a:ext>
            </a:extLst>
          </p:cNvPr>
          <p:cNvSpPr txBox="1"/>
          <p:nvPr/>
        </p:nvSpPr>
        <p:spPr>
          <a:xfrm>
            <a:off x="652398" y="2209800"/>
            <a:ext cx="2969262" cy="234679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Band 10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Band 11/12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Jazz Band 10-12 outside the timetable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endParaRPr lang="en-US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Beginner Guitar, Intermediate Guitar</a:t>
            </a:r>
          </a:p>
          <a:p>
            <a:pPr marL="12700">
              <a:lnSpc>
                <a:spcPct val="100000"/>
              </a:lnSpc>
              <a:buClr>
                <a:srgbClr val="90C225"/>
              </a:buClr>
              <a:buSzPct val="80555"/>
              <a:tabLst>
                <a:tab pos="35496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E1EE5DC-D6D6-4EE2-9ECD-731D89474FE4}"/>
              </a:ext>
            </a:extLst>
          </p:cNvPr>
          <p:cNvSpPr txBox="1">
            <a:spLocks/>
          </p:cNvSpPr>
          <p:nvPr/>
        </p:nvSpPr>
        <p:spPr>
          <a:xfrm>
            <a:off x="4343401" y="591284"/>
            <a:ext cx="3087369" cy="14285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Dance</a:t>
            </a:r>
            <a:r>
              <a:rPr lang="en-US" sz="3600" dirty="0">
                <a:solidFill>
                  <a:srgbClr val="92D050"/>
                </a:solidFill>
                <a:latin typeface="Trebuchet MS" panose="020B0603020202020204" pitchFamily="34" charset="0"/>
              </a:rPr>
              <a:t> – </a:t>
            </a:r>
            <a:r>
              <a:rPr lang="en-US" sz="2800" i="1" dirty="0">
                <a:solidFill>
                  <a:srgbClr val="92D050"/>
                </a:solidFill>
                <a:latin typeface="Trebuchet MS" panose="020B0603020202020204" pitchFamily="34" charset="0"/>
              </a:rPr>
              <a:t>scheduling details in development</a:t>
            </a:r>
            <a:endParaRPr lang="en-US" sz="2800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44DBDB0-615C-4CA5-9F4C-9914D3F6DE1A}"/>
              </a:ext>
            </a:extLst>
          </p:cNvPr>
          <p:cNvSpPr txBox="1"/>
          <p:nvPr/>
        </p:nvSpPr>
        <p:spPr>
          <a:xfrm>
            <a:off x="4343401" y="2107993"/>
            <a:ext cx="2969262" cy="1644039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Dance Academy (ful</a:t>
            </a:r>
            <a:r>
              <a:rPr lang="en-US" dirty="0">
                <a:solidFill>
                  <a:srgbClr val="202124"/>
                </a:solidFill>
                <a:latin typeface="Trebuchet MS" panose="020B0603020202020204" pitchFamily="34" charset="0"/>
              </a:rPr>
              <a:t>l year</a:t>
            </a:r>
            <a:r>
              <a:rPr lang="en-US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, two courses) inside the timetab</a:t>
            </a:r>
            <a:r>
              <a:rPr lang="en-US" dirty="0">
                <a:solidFill>
                  <a:srgbClr val="202124"/>
                </a:solidFill>
                <a:latin typeface="Trebuchet MS" panose="020B0603020202020204" pitchFamily="34" charset="0"/>
              </a:rPr>
              <a:t>le</a:t>
            </a:r>
            <a:endParaRPr lang="en-US" b="0" i="0" dirty="0">
              <a:solidFill>
                <a:srgbClr val="202124"/>
              </a:solidFill>
              <a:effectLst/>
              <a:latin typeface="Trebuchet MS" panose="020B060302020202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b="0" i="0" dirty="0">
                <a:solidFill>
                  <a:srgbClr val="202124"/>
                </a:solidFill>
                <a:effectLst/>
                <a:latin typeface="Trebuchet MS" panose="020B0603020202020204" pitchFamily="34" charset="0"/>
              </a:rPr>
              <a:t>Dance Academy outside the timetable</a:t>
            </a:r>
            <a:endParaRPr sz="1800" dirty="0">
              <a:latin typeface="Trebuchet MS" panose="020B0603020202020204" pitchFamily="34" charset="0"/>
              <a:cs typeface="Trebuchet MS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356C0D9-7888-49C1-BC3D-F97670FD7EEA}"/>
              </a:ext>
            </a:extLst>
          </p:cNvPr>
          <p:cNvSpPr txBox="1">
            <a:spLocks/>
          </p:cNvSpPr>
          <p:nvPr/>
        </p:nvSpPr>
        <p:spPr>
          <a:xfrm>
            <a:off x="4343401" y="4043759"/>
            <a:ext cx="43500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Drama - </a:t>
            </a:r>
            <a:r>
              <a:rPr lang="en-US" sz="2800" i="1" dirty="0">
                <a:solidFill>
                  <a:srgbClr val="92D050"/>
                </a:solidFill>
                <a:latin typeface="Trebuchet MS" panose="020B0603020202020204" pitchFamily="34" charset="0"/>
              </a:rPr>
              <a:t>scheduling details in development</a:t>
            </a:r>
            <a:r>
              <a:rPr lang="en-US" sz="2800" dirty="0">
                <a:solidFill>
                  <a:srgbClr val="92D050"/>
                </a:solidFill>
                <a:latin typeface="Trebuchet MS" panose="020B0603020202020204" pitchFamily="34" charset="0"/>
              </a:rPr>
              <a:t> </a:t>
            </a:r>
            <a:endParaRPr lang="en-US" sz="2800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95463B3-2E7C-4B79-9CBD-DF78BD1D0595}"/>
              </a:ext>
            </a:extLst>
          </p:cNvPr>
          <p:cNvSpPr txBox="1"/>
          <p:nvPr/>
        </p:nvSpPr>
        <p:spPr>
          <a:xfrm>
            <a:off x="4453245" y="5041468"/>
            <a:ext cx="2969262" cy="1515799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Drama 10-12 inside the timetable</a:t>
            </a:r>
            <a:endParaRPr lang="en-US" sz="16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Theatre Production outside the timetable</a:t>
            </a:r>
            <a:endParaRPr lang="en-US" sz="18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90C225"/>
              </a:buClr>
              <a:buSzPct val="80555"/>
              <a:tabLst>
                <a:tab pos="35496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79390202-DC92-4F32-9321-E34B74996B88}"/>
              </a:ext>
            </a:extLst>
          </p:cNvPr>
          <p:cNvSpPr txBox="1">
            <a:spLocks/>
          </p:cNvSpPr>
          <p:nvPr/>
        </p:nvSpPr>
        <p:spPr>
          <a:xfrm>
            <a:off x="849703" y="4363622"/>
            <a:ext cx="29692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b="1" dirty="0">
                <a:solidFill>
                  <a:srgbClr val="92D050"/>
                </a:solidFill>
                <a:latin typeface="Trebuchet MS" panose="020B0603020202020204" pitchFamily="34" charset="0"/>
              </a:rPr>
              <a:t>Visual Arts  </a:t>
            </a:r>
            <a:endParaRPr lang="en-US" sz="2800" b="1" i="1" spc="-1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EFBD908-33A5-4F81-959C-48E93A4EA698}"/>
              </a:ext>
            </a:extLst>
          </p:cNvPr>
          <p:cNvSpPr txBox="1"/>
          <p:nvPr/>
        </p:nvSpPr>
        <p:spPr>
          <a:xfrm>
            <a:off x="688339" y="5041468"/>
            <a:ext cx="2969262" cy="123880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19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Art Studio</a:t>
            </a:r>
            <a:endParaRPr lang="en-US" sz="16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/>
                <a:cs typeface="Trebuchet MS"/>
              </a:rPr>
              <a:t>Ceramics</a:t>
            </a:r>
          </a:p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dirty="0">
                <a:solidFill>
                  <a:srgbClr val="404040"/>
                </a:solidFill>
                <a:latin typeface="Trebuchet MS"/>
                <a:cs typeface="Trebuchet MS"/>
              </a:rPr>
              <a:t>Photography</a:t>
            </a:r>
            <a:endParaRPr lang="en-US" sz="18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lr>
                <a:srgbClr val="90C225"/>
              </a:buClr>
              <a:buSzPct val="80555"/>
              <a:tabLst>
                <a:tab pos="35496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2309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" y="0"/>
            <a:ext cx="9070847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5040" y="62484"/>
              <a:ext cx="2029967" cy="239572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6" name="object 6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0"/>
            <a:ext cx="6411467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CE5FE-FAE4-4E38-9AFE-65077EB8B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8" y="304800"/>
            <a:ext cx="7693662" cy="1292662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https://lvr.sd8.bc.ca/</a:t>
            </a: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hlinkClick r:id="rId3"/>
              </a:rPr>
              <a:t>https://lvr.sd8.bc.ca/node/37657</a:t>
            </a:r>
            <a:r>
              <a:rPr lang="en-US" sz="28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A3881-FE52-4BC1-8696-49659B7FA671}"/>
              </a:ext>
            </a:extLst>
          </p:cNvPr>
          <p:cNvSpPr txBox="1"/>
          <p:nvPr/>
        </p:nvSpPr>
        <p:spPr>
          <a:xfrm>
            <a:off x="533400" y="1820335"/>
            <a:ext cx="8077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Course selection forms and information for the 2024-25 School Year.</a:t>
            </a:r>
          </a:p>
          <a:p>
            <a:pPr algn="l"/>
            <a:r>
              <a:rPr lang="en-US" sz="1600" b="1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Please note that our timetable &amp; the courses that we will run in 2024-25 depend completely on students' course selections! </a:t>
            </a:r>
            <a:endParaRPr lang="en-US" sz="1600" b="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n-US" sz="1600" b="1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After our timetable is built over the coming months, we cannot guarantee changes to students' schedules.</a:t>
            </a:r>
          </a:p>
          <a:p>
            <a:pPr algn="l"/>
            <a:endParaRPr lang="en-US" sz="1600" b="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4"/>
              </a:rPr>
              <a:t>BC Graduation Program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5"/>
              </a:rPr>
              <a:t>BC Curriculum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6"/>
              </a:rPr>
              <a:t>SD8 </a:t>
            </a: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7" tooltip="SD8 Three Year Graduation Plan 20 21_ (004).pdf"/>
              </a:rPr>
              <a:t>Year Graduation Plan Student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8" tooltip="LVR Course Selection Evenings 2024-25.docx"/>
              </a:rPr>
              <a:t>Parent Night Information Flyer 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9" tooltip="Course Selection Presentation for 2024-25 Gr. 10 - 12Feb24.pptx"/>
              </a:rPr>
              <a:t>Course Selection Presentation for Grade 10 in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0" tooltip="Course Selection Presentation for 2024-25 Gr. 11-12 - 13Feb24.pptx"/>
              </a:rPr>
              <a:t>Course Selection Presentation for Grade 11/12 in 2024-25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1" tooltip="Grade 10 course selection 23 24.pdf"/>
              </a:rPr>
              <a:t>Grade 10 Course Selection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Grade 10 Course Code Sheet - </a:t>
            </a:r>
            <a:r>
              <a:rPr lang="en-US" sz="1600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in development for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2" tooltip="Grade 11 course selection form 23 24.pdf"/>
              </a:rPr>
              <a:t>Grade 11 Course Selection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Grade 11 Course Code Sheet - </a:t>
            </a:r>
            <a:r>
              <a:rPr lang="en-US" sz="1600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in development for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3" tooltip="Grade 12 course selection form 23 24.pdf"/>
              </a:rPr>
              <a:t>Grade 12 Course Selection Form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Grade 12 Course Code Sheet - </a:t>
            </a:r>
            <a:r>
              <a:rPr lang="en-US" sz="1600" i="1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in development for 2024/25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rgbClr val="001B71"/>
                </a:solidFill>
                <a:effectLst/>
                <a:latin typeface="Trebuchet MS" panose="020B0603020202020204" pitchFamily="34" charset="0"/>
                <a:hlinkClick r:id="rId14" tooltip="ESN Course Descriptions 2023-2024  - For CSF Students.pdf"/>
              </a:rPr>
              <a:t>ESN Course Descriptions 23/24 for CSF Students </a:t>
            </a:r>
            <a:endParaRPr lang="en-US" sz="1600" i="0" dirty="0">
              <a:solidFill>
                <a:srgbClr val="212529"/>
              </a:solidFill>
              <a:effectLst/>
              <a:latin typeface="Trebuchet MS" panose="020B0603020202020204" pitchFamily="34" charset="0"/>
            </a:endParaRPr>
          </a:p>
          <a:p>
            <a:pPr algn="l"/>
            <a:r>
              <a:rPr lang="en-US" sz="1600" b="0" i="0" dirty="0">
                <a:solidFill>
                  <a:srgbClr val="212529"/>
                </a:solidFill>
                <a:effectLst/>
                <a:latin typeface="Trebuchet MS" panose="020B0603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95181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3E34-CC3B-4C23-962E-02CAE9F6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38" y="628904"/>
            <a:ext cx="5726430" cy="553998"/>
          </a:xfrm>
        </p:spPr>
        <p:txBody>
          <a:bodyPr/>
          <a:lstStyle/>
          <a:p>
            <a:r>
              <a:rPr lang="en-US" dirty="0"/>
              <a:t>Applied Skills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C8AF5-0292-4547-AE86-3A959D169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796" y="1371600"/>
            <a:ext cx="5511404" cy="47397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Art Metal Jewelry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Computer Programming &amp; Game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Drafting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Food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LVTV (outside the timetable)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Media Arts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Metalwork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Power Technology (Auto Shop)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Textiles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Woodwork</a:t>
            </a:r>
          </a:p>
        </p:txBody>
      </p:sp>
    </p:spTree>
    <p:extLst>
      <p:ext uri="{BB962C8B-B14F-4D97-AF65-F5344CB8AC3E}">
        <p14:creationId xmlns:p14="http://schemas.microsoft.com/office/powerpoint/2010/main" val="375518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Physical</a:t>
            </a:r>
            <a:r>
              <a:rPr spc="-160" dirty="0"/>
              <a:t> </a:t>
            </a:r>
            <a:r>
              <a:rPr dirty="0"/>
              <a:t>Education</a:t>
            </a:r>
            <a:r>
              <a:rPr spc="-195" dirty="0"/>
              <a:t> </a:t>
            </a:r>
            <a:r>
              <a:rPr spc="-25" dirty="0"/>
              <a:t>and </a:t>
            </a:r>
            <a:r>
              <a:rPr spc="-10" dirty="0"/>
              <a:t>Leadership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38" y="2061022"/>
            <a:ext cx="3703320" cy="284885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Active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Living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11/12</a:t>
            </a:r>
            <a:endParaRPr lang="en-US" sz="18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pc="-10" dirty="0">
                <a:solidFill>
                  <a:srgbClr val="404040"/>
                </a:solidFill>
                <a:latin typeface="Trebuchet MS"/>
                <a:cs typeface="Trebuchet MS"/>
              </a:rPr>
              <a:t>Basketball 11/12</a:t>
            </a: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spc="-1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r>
              <a:rPr lang="en-US" spc="-10" dirty="0">
                <a:solidFill>
                  <a:srgbClr val="404040"/>
                </a:solidFill>
                <a:latin typeface="Trebuchet MS"/>
                <a:cs typeface="Trebuchet MS"/>
              </a:rPr>
              <a:t>ountain Biking 10-12</a:t>
            </a:r>
          </a:p>
          <a:p>
            <a:pPr marL="354965" indent="-342265"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1800" spc="-10" dirty="0">
                <a:solidFill>
                  <a:srgbClr val="404040"/>
                </a:solidFill>
                <a:latin typeface="Trebuchet MS"/>
                <a:cs typeface="Trebuchet MS"/>
              </a:rPr>
              <a:t>Recreational</a:t>
            </a:r>
            <a:r>
              <a:rPr lang="en-US"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1800" spc="-10" dirty="0">
                <a:solidFill>
                  <a:srgbClr val="404040"/>
                </a:solidFill>
                <a:latin typeface="Trebuchet MS"/>
                <a:cs typeface="Trebuchet MS"/>
              </a:rPr>
              <a:t>Leadership 11/12</a:t>
            </a: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Strength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Conditioning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11/12</a:t>
            </a:r>
            <a:endParaRPr lang="en-US" sz="18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pc="-10" dirty="0">
                <a:solidFill>
                  <a:srgbClr val="404040"/>
                </a:solidFill>
                <a:latin typeface="Trebuchet MS"/>
                <a:cs typeface="Trebuchet MS"/>
              </a:rPr>
              <a:t>Volleyball 11/12</a:t>
            </a:r>
            <a:endParaRPr sz="18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9771" y="3283205"/>
            <a:ext cx="2945891" cy="29458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038" y="742188"/>
            <a:ext cx="195326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Modern Languages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85038" y="1903713"/>
            <a:ext cx="2572385" cy="4212692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Core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French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10"/>
              </a:spcBef>
              <a:buClr>
                <a:srgbClr val="90C225"/>
              </a:buClr>
              <a:buSzPct val="76562"/>
              <a:buFont typeface="Wingdings 3"/>
              <a:buChar char=""/>
              <a:tabLst>
                <a:tab pos="75565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25"/>
              </a:spcBef>
              <a:buClr>
                <a:srgbClr val="90C225"/>
              </a:buClr>
              <a:buSzPct val="76562"/>
              <a:buFont typeface="Wingdings 3"/>
              <a:buChar char=""/>
              <a:tabLst>
                <a:tab pos="75565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lang="en-US" sz="2800" spc="-5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469900" lvl="1">
              <a:lnSpc>
                <a:spcPct val="100000"/>
              </a:lnSpc>
              <a:spcBef>
                <a:spcPts val="625"/>
              </a:spcBef>
              <a:buClr>
                <a:srgbClr val="90C225"/>
              </a:buClr>
              <a:buSzPct val="76562"/>
              <a:tabLst>
                <a:tab pos="755650" algn="l"/>
              </a:tabLst>
            </a:pPr>
            <a:endParaRPr lang="en-US" sz="3200" spc="-5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710"/>
              </a:spcBef>
              <a:buClr>
                <a:srgbClr val="90C225"/>
              </a:buClr>
              <a:buSzPct val="79687"/>
              <a:buFont typeface="Wingdings 3"/>
              <a:buChar char=""/>
              <a:tabLst>
                <a:tab pos="354965" algn="l"/>
              </a:tabLst>
            </a:pP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Spanish</a:t>
            </a:r>
            <a:endParaRPr lang="en-US"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10"/>
              </a:spcBef>
              <a:buClr>
                <a:srgbClr val="90C225"/>
              </a:buClr>
              <a:buSzPct val="76562"/>
              <a:buFont typeface="Wingdings 3"/>
              <a:buChar char=""/>
              <a:tabLst>
                <a:tab pos="755650" algn="l"/>
              </a:tabLst>
            </a:pP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lang="en-US"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1</a:t>
            </a:r>
            <a:endParaRPr lang="en-US"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Clr>
                <a:srgbClr val="90C225"/>
              </a:buClr>
              <a:buSzPct val="76562"/>
              <a:buFont typeface="Wingdings 3"/>
              <a:buChar char=""/>
              <a:tabLst>
                <a:tab pos="755650" algn="l"/>
              </a:tabLst>
            </a:pP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Level</a:t>
            </a:r>
            <a:r>
              <a:rPr lang="en-US"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endParaRPr lang="en-US" sz="2800" dirty="0">
              <a:latin typeface="Trebuchet MS"/>
              <a:cs typeface="Trebuchet MS"/>
            </a:endParaRPr>
          </a:p>
          <a:p>
            <a:pPr marL="755650" lvl="1" indent="-285750">
              <a:lnSpc>
                <a:spcPct val="100000"/>
              </a:lnSpc>
              <a:spcBef>
                <a:spcPts val="625"/>
              </a:spcBef>
              <a:buClr>
                <a:srgbClr val="90C225"/>
              </a:buClr>
              <a:buSzPct val="76562"/>
              <a:buFont typeface="Wingdings 3"/>
              <a:buChar char=""/>
              <a:tabLst>
                <a:tab pos="755650" algn="l"/>
              </a:tabLst>
            </a:pPr>
            <a:endParaRPr sz="32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2996" y="1479803"/>
            <a:ext cx="2955035" cy="21671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2432" y="4479035"/>
            <a:ext cx="3063239" cy="21671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647700"/>
            <a:ext cx="7124699" cy="55625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90358"/>
            <a:ext cx="57486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Electives:</a:t>
            </a:r>
            <a:r>
              <a:rPr sz="4000" spc="-105" dirty="0"/>
              <a:t> </a:t>
            </a:r>
            <a:r>
              <a:rPr sz="4000" dirty="0"/>
              <a:t>Choose</a:t>
            </a:r>
            <a:r>
              <a:rPr sz="4000" spc="-114" dirty="0"/>
              <a:t> </a:t>
            </a:r>
            <a:r>
              <a:rPr sz="4000" spc="-10" dirty="0"/>
              <a:t>wisely!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2741" y="1216835"/>
            <a:ext cx="6068060" cy="353814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There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many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electives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from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LVR</a:t>
            </a:r>
            <a:endParaRPr sz="2800" dirty="0">
              <a:latin typeface="Trebuchet MS"/>
              <a:cs typeface="Trebuchet MS"/>
            </a:endParaRPr>
          </a:p>
          <a:p>
            <a:pPr marL="354965" marR="467995" indent="-342900">
              <a:lnSpc>
                <a:spcPts val="3030"/>
              </a:lnSpc>
              <a:spcBef>
                <a:spcPts val="1050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4965" algn="l"/>
              </a:tabLst>
            </a:pPr>
            <a:r>
              <a:rPr sz="2800" u="sng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Don’t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elective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based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what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your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friends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are</a:t>
            </a:r>
            <a:r>
              <a:rPr sz="28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doing</a:t>
            </a:r>
            <a:endParaRPr sz="2800" dirty="0">
              <a:latin typeface="Trebuchet MS"/>
              <a:cs typeface="Trebuchet MS"/>
            </a:endParaRPr>
          </a:p>
          <a:p>
            <a:pPr marL="355600" marR="3131185" indent="-342900">
              <a:lnSpc>
                <a:spcPts val="3030"/>
              </a:lnSpc>
              <a:spcBef>
                <a:spcPts val="985"/>
              </a:spcBef>
              <a:buClr>
                <a:srgbClr val="90C225"/>
              </a:buClr>
              <a:buSzPct val="80357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Don’t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forget</a:t>
            </a: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about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electives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outside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timetable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3200400"/>
            <a:ext cx="3064762" cy="345795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2242"/>
            <a:ext cx="48120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about</a:t>
            </a:r>
            <a:r>
              <a:rPr spc="-10" dirty="0"/>
              <a:t> Graduation Assessments?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15557"/>
            <a:ext cx="4493260" cy="129458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Literacy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ts val="3025"/>
              </a:lnSpc>
              <a:spcBef>
                <a:spcPts val="335"/>
              </a:spcBef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Numeracy</a:t>
            </a:r>
            <a:r>
              <a:rPr sz="2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10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ts val="3025"/>
              </a:lnSpc>
              <a:buFont typeface="Arial" panose="020B0604020202020204" pitchFamily="34" charset="0"/>
              <a:buChar char="•"/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Literacy</a:t>
            </a:r>
            <a:r>
              <a:rPr sz="2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3418514"/>
            <a:ext cx="7103693" cy="315406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marR="5080" indent="-342900">
              <a:lnSpc>
                <a:spcPts val="1730"/>
              </a:lnSpc>
              <a:spcBef>
                <a:spcPts val="515"/>
              </a:spcBef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assessments</a:t>
            </a:r>
            <a:endParaRPr lang="en-US" sz="24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lang="en-US" sz="240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for</a:t>
            </a:r>
            <a:r>
              <a:rPr lang="en-US"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Graduation,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but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they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won’t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count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400" spc="-40" dirty="0">
                <a:solidFill>
                  <a:srgbClr val="404040"/>
                </a:solidFill>
                <a:latin typeface="Trebuchet MS"/>
                <a:cs typeface="Trebuchet MS"/>
              </a:rPr>
              <a:t>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course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mark.</a:t>
            </a: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These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assessments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will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marked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point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scale.</a:t>
            </a:r>
            <a:endParaRPr sz="2400" dirty="0">
              <a:latin typeface="Trebuchet MS"/>
              <a:cs typeface="Trebuchet MS"/>
            </a:endParaRPr>
          </a:p>
          <a:p>
            <a:pPr marL="342900" indent="-342900">
              <a:lnSpc>
                <a:spcPct val="100000"/>
              </a:lnSpc>
              <a:spcBef>
                <a:spcPts val="1210"/>
              </a:spcBef>
              <a:buFont typeface="Arial" panose="020B0604020202020204" pitchFamily="34" charset="0"/>
              <a:buChar char="•"/>
            </a:pPr>
            <a:endParaRPr sz="24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have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up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times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24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Assessments,</a:t>
            </a:r>
            <a:r>
              <a:rPr sz="24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if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choose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to.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4972" y="1114132"/>
            <a:ext cx="1994661" cy="19946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3999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8011"/>
            <a:ext cx="9143999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43" y="307847"/>
            <a:ext cx="6095999" cy="60959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2285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30" dirty="0"/>
              <a:t> </a:t>
            </a:r>
            <a:r>
              <a:rPr spc="-20" dirty="0"/>
              <a:t>you!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077200" cy="3884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l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/>
              <a:t>Principal Dan Rude</a:t>
            </a:r>
          </a:p>
          <a:p>
            <a:pPr marL="800100" lvl="1" indent="-342900" algn="l"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>
                <a:hlinkClick r:id="rId2"/>
              </a:rPr>
              <a:t>dan.rude@sd8.bc.ca </a:t>
            </a:r>
            <a:endParaRPr lang="en-US" sz="2400" spc="-10" dirty="0"/>
          </a:p>
          <a:p>
            <a:pPr marL="342900" indent="-342900" algn="l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/>
              <a:t>Vice-Principal Roman Wylli3</a:t>
            </a:r>
          </a:p>
          <a:p>
            <a:pPr marL="800100" lvl="1" indent="-342900" algn="l"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lang="en-US" sz="2400" spc="-10" dirty="0">
                <a:hlinkClick r:id="rId3"/>
              </a:rPr>
              <a:t>roman.wyllie@sd8.bc.ca</a:t>
            </a:r>
            <a:r>
              <a:rPr lang="en-US" sz="2400" spc="-10" dirty="0"/>
              <a:t> </a:t>
            </a:r>
          </a:p>
          <a:p>
            <a:pPr marL="342900" indent="-342900" algn="l">
              <a:lnSpc>
                <a:spcPct val="100000"/>
              </a:lnSpc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sz="2400" spc="-10" dirty="0"/>
              <a:t>Counsellor</a:t>
            </a:r>
            <a:r>
              <a:rPr lang="en-US" sz="2400" spc="-10" dirty="0"/>
              <a:t> </a:t>
            </a:r>
            <a:r>
              <a:rPr sz="2400" dirty="0"/>
              <a:t>Shelley</a:t>
            </a:r>
            <a:r>
              <a:rPr sz="2400" spc="25" dirty="0"/>
              <a:t> </a:t>
            </a:r>
            <a:r>
              <a:rPr sz="2400" spc="-20" dirty="0"/>
              <a:t>Wiltshire(A-</a:t>
            </a:r>
            <a:r>
              <a:rPr sz="2400" dirty="0"/>
              <a:t>L)</a:t>
            </a:r>
            <a:endParaRPr lang="en-US" sz="2400" dirty="0"/>
          </a:p>
          <a:p>
            <a:pPr marL="800100" lvl="1" indent="-342900" algn="l">
              <a:spcBef>
                <a:spcPts val="994"/>
              </a:spcBef>
              <a:buFont typeface="Arial" panose="020B0604020202020204" pitchFamily="34" charset="0"/>
              <a:buChar char="•"/>
            </a:pPr>
            <a:r>
              <a:rPr sz="2400" u="sng" spc="-10" dirty="0">
                <a:solidFill>
                  <a:srgbClr val="2C3B43"/>
                </a:solidFill>
                <a:uFill>
                  <a:solidFill>
                    <a:srgbClr val="2C3B43"/>
                  </a:solidFill>
                </a:uFill>
                <a:hlinkClick r:id="rId4"/>
              </a:rPr>
              <a:t>shelley.wiltshire@sd8.bc.ca</a:t>
            </a:r>
            <a:r>
              <a:rPr sz="2400" spc="-10" dirty="0">
                <a:solidFill>
                  <a:srgbClr val="2C3B43"/>
                </a:solidFill>
              </a:rPr>
              <a:t> </a:t>
            </a:r>
            <a:endParaRPr lang="en-US" sz="2400" spc="-10" dirty="0">
              <a:solidFill>
                <a:srgbClr val="2C3B43"/>
              </a:solidFill>
            </a:endParaRPr>
          </a:p>
          <a:p>
            <a:pPr marL="355600" marR="5080" indent="-342900" algn="l">
              <a:lnSpc>
                <a:spcPct val="1462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C3B43"/>
                </a:solidFill>
              </a:rPr>
              <a:t>Counsellor </a:t>
            </a:r>
            <a:r>
              <a:rPr sz="2400" dirty="0">
                <a:solidFill>
                  <a:srgbClr val="2C3B43"/>
                </a:solidFill>
              </a:rPr>
              <a:t>Karl</a:t>
            </a:r>
            <a:r>
              <a:rPr sz="2400" spc="-40" dirty="0">
                <a:solidFill>
                  <a:srgbClr val="2C3B43"/>
                </a:solidFill>
              </a:rPr>
              <a:t> </a:t>
            </a:r>
            <a:r>
              <a:rPr sz="2400" dirty="0">
                <a:solidFill>
                  <a:srgbClr val="2C3B43"/>
                </a:solidFill>
              </a:rPr>
              <a:t>Machado</a:t>
            </a:r>
            <a:r>
              <a:rPr sz="2400" spc="-30" dirty="0">
                <a:solidFill>
                  <a:srgbClr val="2C3B43"/>
                </a:solidFill>
              </a:rPr>
              <a:t> </a:t>
            </a:r>
            <a:r>
              <a:rPr sz="2400" spc="-10" dirty="0">
                <a:solidFill>
                  <a:srgbClr val="2C3B43"/>
                </a:solidFill>
              </a:rPr>
              <a:t>(M-</a:t>
            </a:r>
            <a:r>
              <a:rPr sz="2400" dirty="0">
                <a:solidFill>
                  <a:srgbClr val="2C3B43"/>
                </a:solidFill>
              </a:rPr>
              <a:t>Z)</a:t>
            </a:r>
            <a:r>
              <a:rPr sz="2400" spc="-35" dirty="0">
                <a:solidFill>
                  <a:srgbClr val="2C3B43"/>
                </a:solidFill>
              </a:rPr>
              <a:t> </a:t>
            </a:r>
            <a:endParaRPr lang="en-US" sz="2400" spc="-35" dirty="0">
              <a:solidFill>
                <a:srgbClr val="2C3B43"/>
              </a:solidFill>
            </a:endParaRPr>
          </a:p>
          <a:p>
            <a:pPr marL="812800" marR="5080" lvl="1" indent="-342900" algn="l">
              <a:lnSpc>
                <a:spcPct val="1462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2400" u="sng" spc="-10" dirty="0">
                <a:solidFill>
                  <a:srgbClr val="0070C0"/>
                </a:solidFill>
              </a:rPr>
              <a:t>karl.machado</a:t>
            </a:r>
            <a:r>
              <a:rPr sz="2400" u="sng" spc="-10" dirty="0">
                <a:solidFill>
                  <a:srgbClr val="0070C0"/>
                </a:solidFill>
                <a:uFill>
                  <a:solidFill>
                    <a:srgbClr val="2C3B43"/>
                  </a:solidFill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@sd8.bc.ca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1EDC1-EF14-48F6-9169-6473A92A8866}"/>
              </a:ext>
            </a:extLst>
          </p:cNvPr>
          <p:cNvSpPr txBox="1"/>
          <p:nvPr/>
        </p:nvSpPr>
        <p:spPr>
          <a:xfrm>
            <a:off x="533400" y="5791200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rebuchet MS" panose="020B0603020202020204" pitchFamily="34" charset="0"/>
                <a:hlinkClick r:id="rId6"/>
              </a:rPr>
              <a:t>https://lvr.sd8.bc.ca/</a:t>
            </a:r>
            <a:r>
              <a:rPr lang="en-US" sz="3600" dirty="0">
                <a:latin typeface="Trebuchet MS" panose="020B0603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1" y="321372"/>
            <a:ext cx="5871845" cy="12439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55" dirty="0"/>
              <a:t> </a:t>
            </a:r>
            <a:r>
              <a:rPr sz="4000" dirty="0"/>
              <a:t>do</a:t>
            </a:r>
            <a:r>
              <a:rPr sz="4000" spc="-60" dirty="0"/>
              <a:t> </a:t>
            </a:r>
            <a:r>
              <a:rPr sz="4000" dirty="0"/>
              <a:t>I</a:t>
            </a:r>
            <a:r>
              <a:rPr sz="4000" spc="-70" dirty="0"/>
              <a:t> </a:t>
            </a:r>
            <a:r>
              <a:rPr sz="4000" dirty="0"/>
              <a:t>need</a:t>
            </a:r>
            <a:r>
              <a:rPr sz="4000" spc="-50" dirty="0"/>
              <a:t> </a:t>
            </a:r>
            <a:r>
              <a:rPr sz="4000" spc="-25" dirty="0"/>
              <a:t>to </a:t>
            </a:r>
            <a:r>
              <a:rPr sz="4000" dirty="0"/>
              <a:t>graduate</a:t>
            </a:r>
            <a:r>
              <a:rPr sz="4000" spc="-70" dirty="0"/>
              <a:t> </a:t>
            </a:r>
            <a:r>
              <a:rPr sz="4000" dirty="0"/>
              <a:t>in</a:t>
            </a:r>
            <a:r>
              <a:rPr sz="4000" spc="-85" dirty="0"/>
              <a:t> </a:t>
            </a:r>
            <a:r>
              <a:rPr sz="4000" dirty="0"/>
              <a:t>202</a:t>
            </a:r>
            <a:r>
              <a:rPr lang="en-US" sz="4000" dirty="0"/>
              <a:t>5</a:t>
            </a:r>
            <a:r>
              <a:rPr sz="4000" spc="-75" dirty="0"/>
              <a:t> </a:t>
            </a:r>
            <a:r>
              <a:rPr sz="4000" dirty="0"/>
              <a:t>or</a:t>
            </a:r>
            <a:r>
              <a:rPr sz="4000" spc="-75" dirty="0"/>
              <a:t> </a:t>
            </a:r>
            <a:r>
              <a:rPr sz="4000" spc="-10" dirty="0"/>
              <a:t>202</a:t>
            </a:r>
            <a:r>
              <a:rPr lang="en-US" sz="4000" spc="-10" dirty="0"/>
              <a:t>6</a:t>
            </a:r>
            <a:r>
              <a:rPr sz="4000" spc="-10" dirty="0"/>
              <a:t>?</a:t>
            </a:r>
            <a:endParaRPr sz="4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1340" y="131063"/>
            <a:ext cx="1623059" cy="1624583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122C14E9-7EA9-4427-98E0-D472980E9769}"/>
              </a:ext>
            </a:extLst>
          </p:cNvPr>
          <p:cNvSpPr txBox="1"/>
          <p:nvPr/>
        </p:nvSpPr>
        <p:spPr>
          <a:xfrm>
            <a:off x="304800" y="1620765"/>
            <a:ext cx="7675880" cy="492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three</a:t>
            </a:r>
            <a:r>
              <a:rPr lang="en-US" sz="2800" spc="-20" dirty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year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program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starting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10,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concluding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Clr>
                <a:srgbClr val="90C225"/>
              </a:buClr>
              <a:buFont typeface="Wingdings 3"/>
              <a:buChar char=""/>
            </a:pPr>
            <a:endParaRPr sz="2800" dirty="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2800" spc="-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combination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5" dirty="0">
                <a:solidFill>
                  <a:srgbClr val="404040"/>
                </a:solidFill>
                <a:latin typeface="Trebuchet MS"/>
                <a:cs typeface="Trebuchet MS"/>
              </a:rPr>
              <a:t>R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equired/</a:t>
            </a: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ore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35" dirty="0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ourses,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spc="-50" dirty="0">
                <a:solidFill>
                  <a:srgbClr val="404040"/>
                </a:solidFill>
                <a:latin typeface="Trebuchet MS"/>
                <a:cs typeface="Trebuchet MS"/>
              </a:rPr>
              <a:t>E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lectives,</a:t>
            </a:r>
            <a:r>
              <a:rPr sz="2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en-US" sz="2800" dirty="0">
                <a:solidFill>
                  <a:srgbClr val="404040"/>
                </a:solidFill>
                <a:latin typeface="Trebuchet MS"/>
                <a:cs typeface="Trebuchet MS"/>
              </a:rPr>
              <a:t>Career Education, and</a:t>
            </a:r>
            <a:r>
              <a:rPr sz="2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Capstone</a:t>
            </a:r>
            <a:r>
              <a:rPr sz="2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Project)</a:t>
            </a:r>
            <a:endParaRPr sz="2800" dirty="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75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sz="2800" spc="-60" dirty="0">
                <a:solidFill>
                  <a:srgbClr val="404040"/>
                </a:solidFill>
                <a:latin typeface="Trebuchet MS"/>
                <a:cs typeface="Trebuchet MS"/>
              </a:rPr>
              <a:t>You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need</a:t>
            </a:r>
            <a:r>
              <a:rPr sz="2800" spc="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b="1" spc="-15" baseline="5208" dirty="0">
                <a:solidFill>
                  <a:srgbClr val="CC0000"/>
                </a:solidFill>
                <a:latin typeface="Arial"/>
                <a:cs typeface="Arial"/>
              </a:rPr>
              <a:t>80</a:t>
            </a:r>
            <a:r>
              <a:rPr sz="2800" b="1" spc="-547" baseline="5208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credits</a:t>
            </a:r>
            <a:r>
              <a:rPr sz="2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2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graduate—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at a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MINIMUM!</a:t>
            </a:r>
            <a:endParaRPr lang="en-US" sz="28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175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</a:tabLst>
            </a:pP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Important to look at required courses &amp; grades for beyond graduation!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64108"/>
            <a:ext cx="9144000" cy="5994400"/>
            <a:chOff x="0" y="864108"/>
            <a:chExt cx="9144000" cy="5994400"/>
          </a:xfrm>
        </p:grpSpPr>
        <p:sp>
          <p:nvSpPr>
            <p:cNvPr id="3" name="object 3"/>
            <p:cNvSpPr/>
            <p:nvPr/>
          </p:nvSpPr>
          <p:spPr>
            <a:xfrm>
              <a:off x="0" y="4069781"/>
              <a:ext cx="447040" cy="2788285"/>
            </a:xfrm>
            <a:custGeom>
              <a:avLst/>
              <a:gdLst/>
              <a:ahLst/>
              <a:cxnLst/>
              <a:rect l="l" t="t" r="r" b="b"/>
              <a:pathLst>
                <a:path w="447040" h="2788284">
                  <a:moveTo>
                    <a:pt x="0" y="0"/>
                  </a:moveTo>
                  <a:lnTo>
                    <a:pt x="0" y="2788218"/>
                  </a:lnTo>
                  <a:lnTo>
                    <a:pt x="446591" y="278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5">
                <a:alpha val="8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8720"/>
              <a:ext cx="9143999" cy="5143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48" y="864108"/>
              <a:ext cx="2360675" cy="15072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7535" y="1711452"/>
              <a:ext cx="3744467" cy="15072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8655" y="2731007"/>
              <a:ext cx="3834383" cy="150723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9" name="object 9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339122" y="1700381"/>
            <a:ext cx="4310380" cy="2065655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R="1424305" algn="ctr">
              <a:lnSpc>
                <a:spcPct val="100000"/>
              </a:lnSpc>
              <a:spcBef>
                <a:spcPts val="1650"/>
              </a:spcBef>
            </a:pP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Sciences?</a:t>
            </a:r>
            <a:endParaRPr sz="5400">
              <a:latin typeface="Trebuchet MS"/>
              <a:cs typeface="Trebuchet MS"/>
            </a:endParaRPr>
          </a:p>
          <a:p>
            <a:pPr marL="1341755" algn="ctr">
              <a:lnSpc>
                <a:spcPct val="100000"/>
              </a:lnSpc>
              <a:spcBef>
                <a:spcPts val="1550"/>
              </a:spcBef>
            </a:pP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Fine</a:t>
            </a:r>
            <a:r>
              <a:rPr sz="5400" spc="-37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5400" spc="-10" dirty="0">
                <a:solidFill>
                  <a:srgbClr val="90C225"/>
                </a:solidFill>
                <a:latin typeface="Trebuchet MS"/>
                <a:cs typeface="Trebuchet MS"/>
              </a:rPr>
              <a:t>Arts?</a:t>
            </a:r>
            <a:endParaRPr sz="5400">
              <a:latin typeface="Trebuchet MS"/>
              <a:cs typeface="Trebuchet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343" y="114300"/>
            <a:ext cx="3124199" cy="1507235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17646" y="300147"/>
            <a:ext cx="3965575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195"/>
              </a:lnSpc>
              <a:spcBef>
                <a:spcPts val="100"/>
              </a:spcBef>
            </a:pPr>
            <a:r>
              <a:rPr sz="5400" spc="-520" dirty="0"/>
              <a:t>T</a:t>
            </a:r>
            <a:r>
              <a:rPr sz="5400" spc="85" dirty="0"/>
              <a:t>r</a:t>
            </a:r>
            <a:r>
              <a:rPr sz="5400" spc="70" dirty="0"/>
              <a:t>a</a:t>
            </a:r>
            <a:r>
              <a:rPr sz="5400" spc="85" dirty="0"/>
              <a:t>d</a:t>
            </a:r>
            <a:r>
              <a:rPr sz="5400" spc="70" dirty="0"/>
              <a:t>es?</a:t>
            </a:r>
            <a:endParaRPr sz="5400"/>
          </a:p>
          <a:p>
            <a:pPr marL="2482215">
              <a:lnSpc>
                <a:spcPts val="6195"/>
              </a:lnSpc>
            </a:pPr>
            <a:r>
              <a:rPr sz="5400" spc="-10" dirty="0"/>
              <a:t>Arts?</a:t>
            </a:r>
            <a:endParaRPr sz="5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38" y="628904"/>
            <a:ext cx="587184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4000" dirty="0"/>
              <a:t>Requirements Beyond Grade 10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688245" y="2058888"/>
            <a:ext cx="5743575" cy="38842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2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at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least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one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2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Social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Studies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2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740"/>
              </a:spcBef>
              <a:buClr>
                <a:srgbClr val="90C225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Math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endParaRPr sz="22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Science</a:t>
            </a:r>
            <a:r>
              <a:rPr sz="22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endParaRPr sz="2200" dirty="0">
              <a:latin typeface="Trebuchet MS"/>
              <a:cs typeface="Trebuchet MS"/>
            </a:endParaRPr>
          </a:p>
          <a:p>
            <a:pPr marL="756285" indent="-286385">
              <a:lnSpc>
                <a:spcPct val="100000"/>
              </a:lnSpc>
              <a:spcBef>
                <a:spcPts val="730"/>
              </a:spcBef>
              <a:buClr>
                <a:srgbClr val="90C225"/>
              </a:buClr>
              <a:buSzPct val="79545"/>
              <a:buChar char="•"/>
              <a:tabLst>
                <a:tab pos="756285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11</a:t>
            </a:r>
            <a:endParaRPr sz="2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60"/>
              </a:spcBef>
            </a:pPr>
            <a:endParaRPr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All</a:t>
            </a:r>
            <a:r>
              <a:rPr sz="22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grade</a:t>
            </a:r>
            <a:r>
              <a:rPr sz="22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students</a:t>
            </a:r>
            <a:r>
              <a:rPr sz="22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must</a:t>
            </a:r>
            <a:r>
              <a:rPr sz="22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take</a:t>
            </a:r>
            <a:r>
              <a:rPr sz="22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:</a:t>
            </a:r>
            <a:endParaRPr sz="22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735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469900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English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Trebuchet MS"/>
                <a:cs typeface="Trebuchet MS"/>
              </a:rPr>
              <a:t>12</a:t>
            </a:r>
            <a:endParaRPr sz="2200" dirty="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45"/>
              </a:spcBef>
              <a:buClr>
                <a:srgbClr val="90C225"/>
              </a:buClr>
              <a:buSzPct val="79545"/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Career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Life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Connections</a:t>
            </a:r>
            <a:r>
              <a:rPr sz="22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22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Capstone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BC</a:t>
            </a:r>
            <a:r>
              <a:rPr spc="-25" dirty="0"/>
              <a:t> </a:t>
            </a:r>
            <a:r>
              <a:rPr dirty="0"/>
              <a:t>Ministry</a:t>
            </a:r>
            <a:r>
              <a:rPr spc="-60" dirty="0"/>
              <a:t> </a:t>
            </a:r>
            <a:r>
              <a:rPr spc="-10" dirty="0"/>
              <a:t>Indigenous </a:t>
            </a:r>
            <a:r>
              <a:rPr dirty="0"/>
              <a:t>Graduation</a:t>
            </a:r>
            <a:r>
              <a:rPr spc="-125" dirty="0"/>
              <a:t> </a:t>
            </a:r>
            <a:r>
              <a:rPr spc="-10" dirty="0"/>
              <a:t>Requirement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1D387C5-921F-45AD-B245-A3D456A1D5AF}"/>
              </a:ext>
            </a:extLst>
          </p:cNvPr>
          <p:cNvSpPr txBox="1"/>
          <p:nvPr/>
        </p:nvSpPr>
        <p:spPr>
          <a:xfrm>
            <a:off x="688338" y="2187513"/>
            <a:ext cx="6398262" cy="3444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6725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As</a:t>
            </a:r>
            <a:r>
              <a:rPr sz="1800" spc="-35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of</a:t>
            </a:r>
            <a:r>
              <a:rPr sz="1800" spc="-4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September</a:t>
            </a:r>
            <a:r>
              <a:rPr sz="1800" spc="-45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2023,</a:t>
            </a:r>
            <a:r>
              <a:rPr sz="1800" spc="-30" dirty="0">
                <a:solidFill>
                  <a:srgbClr val="404040"/>
                </a:solidFill>
                <a:latin typeface="Trebuchet MS" panose="020B0603020202020204" pitchFamily="34" charset="0"/>
                <a:cs typeface="Trebuchet MS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Students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must</a:t>
            </a:r>
            <a:r>
              <a:rPr sz="1800" b="1" i="1" spc="-3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take</a:t>
            </a:r>
            <a:r>
              <a:rPr sz="1800" b="1" i="1" spc="-2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at</a:t>
            </a:r>
            <a:r>
              <a:rPr sz="1800" b="1" i="1" spc="-3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spc="-1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least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ONE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of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the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offered</a:t>
            </a:r>
            <a:r>
              <a:rPr sz="1800" b="1" i="1" spc="-3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BC</a:t>
            </a:r>
            <a:r>
              <a:rPr sz="1800" b="1" i="1" spc="-4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Indigenous</a:t>
            </a:r>
            <a:r>
              <a:rPr sz="1800" b="1" i="1" spc="-6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Courses</a:t>
            </a:r>
            <a:r>
              <a:rPr sz="1800" b="1" i="1" spc="-3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800" b="1" i="1" spc="-25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to </a:t>
            </a:r>
            <a:r>
              <a:rPr sz="1800" b="1" i="1" spc="-1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graduate.</a:t>
            </a:r>
            <a:endParaRPr sz="1800" dirty="0">
              <a:latin typeface="Trebuchet MS" panose="020B0603020202020204" pitchFamily="34" charset="0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lang="en-US" sz="1800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At LVR, students will be enrolled in First Peoples English 10 to satisfy this requirement.</a:t>
            </a: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lang="en-US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Grad 2025 students will need to take BC First Peoples 12 to meet this requirement, which will also meet the Social Studies 11/12 grad requirement. </a:t>
            </a: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</a:tabLst>
            </a:pPr>
            <a:r>
              <a:rPr lang="en-US" dirty="0">
                <a:solidFill>
                  <a:srgbClr val="404040"/>
                </a:solidFill>
                <a:latin typeface="Trebuchet MS" panose="020B0603020202020204" pitchFamily="34" charset="0"/>
                <a:cs typeface="Arial"/>
              </a:rPr>
              <a:t>BC First Peoples 12 will continue to be offered as a Social Studies 11/12 credit or elective credit, along with other possible Social Studies 11/12 courses</a:t>
            </a:r>
            <a:endParaRPr sz="1800" dirty="0">
              <a:latin typeface="Trebuchet MS" panose="020B06030202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3" name="object 3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3540" y="2463800"/>
            <a:ext cx="2336165" cy="251269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85"/>
              </a:spcBef>
            </a:pP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10" dirty="0">
                <a:latin typeface="Trebuchet MS"/>
                <a:cs typeface="Trebuchet MS"/>
              </a:rPr>
              <a:t> DESIGN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10:GENERAL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10:MECHANICS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10:METALWORK</a:t>
            </a:r>
            <a:endParaRPr sz="1200">
              <a:latin typeface="Trebuchet MS"/>
              <a:cs typeface="Trebuchet MS"/>
            </a:endParaRPr>
          </a:p>
          <a:p>
            <a:pPr marL="355600" marR="208279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EDUCATION 10:WOODWORK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TEXTILES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GENERAL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MEDIA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ARTS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3540" y="6523735"/>
            <a:ext cx="1855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ART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FOUNDATIONS</a:t>
            </a:r>
            <a:r>
              <a:rPr sz="1200" spc="-25" dirty="0">
                <a:latin typeface="Trebuchet MS"/>
                <a:cs typeface="Trebuchet MS"/>
              </a:rPr>
              <a:t> 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140" y="525271"/>
            <a:ext cx="2851150" cy="20008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803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DANCE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GENERAL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DANCE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PERFORMANCE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DRAMA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GENERAL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FOODS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NUTRITION</a:t>
            </a:r>
            <a:r>
              <a:rPr sz="1200" spc="-25" dirty="0">
                <a:latin typeface="Trebuchet MS"/>
                <a:cs typeface="Trebuchet MS"/>
              </a:rPr>
              <a:t> 10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INFORMATION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CONCERT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10" dirty="0">
                <a:latin typeface="Trebuchet MS"/>
                <a:cs typeface="Trebuchet MS"/>
              </a:rPr>
              <a:t> GUITAR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JAZZ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803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80365" algn="l"/>
              </a:tabLst>
            </a:pP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EDUC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10: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DRAFTING</a:t>
            </a:r>
            <a:r>
              <a:rPr sz="1800" spc="-15" baseline="13888" dirty="0">
                <a:latin typeface="Trebuchet MS"/>
                <a:cs typeface="Trebuchet MS"/>
              </a:rPr>
              <a:t>•</a:t>
            </a:r>
            <a:endParaRPr sz="1800" baseline="13888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65779" y="525271"/>
            <a:ext cx="2678430" cy="5036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AUTOMOTIVE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CAFETERIA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TRAINING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CARPENTRY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JOINERY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DANCE: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DRAFTING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DESIGN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FOODS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NUTRITION</a:t>
            </a:r>
            <a:r>
              <a:rPr sz="1200" spc="-25" dirty="0">
                <a:latin typeface="Trebuchet MS"/>
                <a:cs typeface="Trebuchet MS"/>
              </a:rPr>
              <a:t> 11</a:t>
            </a:r>
            <a:endParaRPr sz="1200">
              <a:latin typeface="Trebuchet MS"/>
              <a:cs typeface="Trebuchet MS"/>
            </a:endParaRPr>
          </a:p>
          <a:p>
            <a:pPr marL="354965" marR="26162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ICT: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COMPUTER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INFORMATION </a:t>
            </a:r>
            <a:r>
              <a:rPr sz="1200" dirty="0">
                <a:latin typeface="Trebuchet MS"/>
                <a:cs typeface="Trebuchet MS"/>
              </a:rPr>
              <a:t>SYSTEMS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Trebuchet MS"/>
                <a:cs typeface="Trebuchet MS"/>
              </a:rPr>
              <a:t>INDUSTRIAL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DESIGN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563245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11: </a:t>
            </a:r>
            <a:r>
              <a:rPr sz="1200" dirty="0">
                <a:latin typeface="Trebuchet MS"/>
                <a:cs typeface="Trebuchet MS"/>
              </a:rPr>
              <a:t>CONCERT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11: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GUITAR</a:t>
            </a:r>
            <a:endParaRPr sz="1200">
              <a:latin typeface="Trebuchet MS"/>
              <a:cs typeface="Trebuchet MS"/>
            </a:endParaRPr>
          </a:p>
          <a:p>
            <a:pPr marL="354965" marR="18669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11: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JAZZ BAND</a:t>
            </a:r>
            <a:endParaRPr sz="1200">
              <a:latin typeface="Trebuchet MS"/>
              <a:cs typeface="Trebuchet MS"/>
            </a:endParaRPr>
          </a:p>
          <a:p>
            <a:pPr marL="354965" marR="59436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METAL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FABRICATION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AND </a:t>
            </a:r>
            <a:r>
              <a:rPr sz="1200" dirty="0">
                <a:latin typeface="Trebuchet MS"/>
                <a:cs typeface="Trebuchet MS"/>
              </a:rPr>
              <a:t>MACHINING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70866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MUSIC: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COMPOSITION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&amp;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12827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STUDIO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11: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CERAMICS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AND </a:t>
            </a:r>
            <a:r>
              <a:rPr sz="1200" spc="-10" dirty="0">
                <a:latin typeface="Trebuchet MS"/>
                <a:cs typeface="Trebuchet MS"/>
              </a:rPr>
              <a:t>SCULPTURE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TEXTILES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  <a:p>
            <a:pPr marL="354965" marR="39497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THEATRE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11: </a:t>
            </a:r>
            <a:r>
              <a:rPr sz="1200" spc="-10" dirty="0">
                <a:latin typeface="Trebuchet MS"/>
                <a:cs typeface="Trebuchet MS"/>
              </a:rPr>
              <a:t>ACTING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MEDIA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5779" y="6194552"/>
            <a:ext cx="2444115" cy="4648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ART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FOUNDATIONS</a:t>
            </a:r>
            <a:r>
              <a:rPr sz="1200" spc="-25" dirty="0">
                <a:latin typeface="Trebuchet MS"/>
                <a:cs typeface="Trebuchet MS"/>
              </a:rPr>
              <a:t> 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AUTOMOTIVE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8020" y="525271"/>
            <a:ext cx="2678430" cy="46342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CAFETERIA</a:t>
            </a:r>
            <a:r>
              <a:rPr sz="1200" spc="-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TRAINING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CARPENTRY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JOINERY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DANCE:</a:t>
            </a:r>
            <a:r>
              <a:rPr sz="1200" spc="-5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DRAFTING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&amp;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DESIGN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FOODS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AND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NUTRITION</a:t>
            </a:r>
            <a:r>
              <a:rPr sz="1200" spc="-25" dirty="0">
                <a:latin typeface="Trebuchet MS"/>
                <a:cs typeface="Trebuchet MS"/>
              </a:rPr>
              <a:t> 12</a:t>
            </a:r>
            <a:endParaRPr sz="1200">
              <a:latin typeface="Trebuchet MS"/>
              <a:cs typeface="Trebuchet MS"/>
            </a:endParaRPr>
          </a:p>
          <a:p>
            <a:pPr marL="355600" marR="26162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ICT: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COMPUTER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INFORMATION </a:t>
            </a:r>
            <a:r>
              <a:rPr sz="1200" dirty="0">
                <a:latin typeface="Trebuchet MS"/>
                <a:cs typeface="Trebuchet MS"/>
              </a:rPr>
              <a:t>SYSTEMS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5600" marR="563245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12: </a:t>
            </a:r>
            <a:r>
              <a:rPr sz="1200" dirty="0">
                <a:latin typeface="Trebuchet MS"/>
                <a:cs typeface="Trebuchet MS"/>
              </a:rPr>
              <a:t>CONCERT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BAND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12: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GUITAR</a:t>
            </a:r>
            <a:endParaRPr sz="1200">
              <a:latin typeface="Trebuchet MS"/>
              <a:cs typeface="Trebuchet MS"/>
            </a:endParaRPr>
          </a:p>
          <a:p>
            <a:pPr marL="355600" marR="18669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INSTRUMENTAL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MUSIC</a:t>
            </a:r>
            <a:r>
              <a:rPr sz="1200" spc="-3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12: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JAZZ BAND</a:t>
            </a:r>
            <a:endParaRPr sz="1200">
              <a:latin typeface="Trebuchet MS"/>
              <a:cs typeface="Trebuchet MS"/>
            </a:endParaRPr>
          </a:p>
          <a:p>
            <a:pPr marL="355600" marR="70866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MUSIC: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COMPOSITION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&amp; </a:t>
            </a:r>
            <a:r>
              <a:rPr sz="1200" dirty="0">
                <a:latin typeface="Trebuchet MS"/>
                <a:cs typeface="Trebuchet MS"/>
              </a:rPr>
              <a:t>TECHNOLOGY</a:t>
            </a:r>
            <a:r>
              <a:rPr sz="1200" spc="-6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5600" marR="12827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STUDIO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12: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CERAMICS</a:t>
            </a:r>
            <a:r>
              <a:rPr sz="1200" spc="-4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AND </a:t>
            </a:r>
            <a:r>
              <a:rPr sz="1200" spc="-10" dirty="0">
                <a:latin typeface="Trebuchet MS"/>
                <a:cs typeface="Trebuchet MS"/>
              </a:rPr>
              <a:t>SCULPTURE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TEXTILES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5600" marR="39497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5600" algn="l"/>
              </a:tabLst>
            </a:pPr>
            <a:r>
              <a:rPr sz="1200" dirty="0">
                <a:latin typeface="Trebuchet MS"/>
                <a:cs typeface="Trebuchet MS"/>
              </a:rPr>
              <a:t>THEATRE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PERFORMANCE</a:t>
            </a:r>
            <a:r>
              <a:rPr sz="1200" spc="-5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12: </a:t>
            </a:r>
            <a:r>
              <a:rPr sz="1200" spc="-10" dirty="0">
                <a:latin typeface="Trebuchet MS"/>
                <a:cs typeface="Trebuchet MS"/>
              </a:rPr>
              <a:t>ACTING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VISUAL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ARTS: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MEDIA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ARTS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WORK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EXPERIENCE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12A</a:t>
            </a:r>
            <a:endParaRPr sz="12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</a:tabLst>
            </a:pPr>
            <a:r>
              <a:rPr sz="1200" dirty="0">
                <a:latin typeface="Trebuchet MS"/>
                <a:cs typeface="Trebuchet MS"/>
              </a:rPr>
              <a:t>WORK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EXPERIENCE</a:t>
            </a:r>
            <a:r>
              <a:rPr sz="1200" spc="-7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12B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86148" y="5458954"/>
            <a:ext cx="263525" cy="528955"/>
            <a:chOff x="1286148" y="5458954"/>
            <a:chExt cx="263525" cy="528955"/>
          </a:xfrm>
        </p:grpSpPr>
        <p:sp>
          <p:nvSpPr>
            <p:cNvPr id="19" name="object 19"/>
            <p:cNvSpPr/>
            <p:nvPr/>
          </p:nvSpPr>
          <p:spPr>
            <a:xfrm>
              <a:off x="1297578" y="5470384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5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7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5" h="506095">
                  <a:moveTo>
                    <a:pt x="232444" y="68643"/>
                  </a:moveTo>
                  <a:lnTo>
                    <a:pt x="96774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5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4" y="76093"/>
                  </a:lnTo>
                  <a:lnTo>
                    <a:pt x="81700" y="70505"/>
                  </a:lnTo>
                  <a:lnTo>
                    <a:pt x="96774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9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4700" y="5855092"/>
              <a:ext cx="132359" cy="13268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97578" y="5470384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5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9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3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7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4" y="68643"/>
                  </a:lnTo>
                  <a:lnTo>
                    <a:pt x="81700" y="70505"/>
                  </a:lnTo>
                  <a:lnTo>
                    <a:pt x="66294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150695" y="5361973"/>
            <a:ext cx="263525" cy="528955"/>
            <a:chOff x="2150695" y="5361973"/>
            <a:chExt cx="263525" cy="528955"/>
          </a:xfrm>
        </p:grpSpPr>
        <p:sp>
          <p:nvSpPr>
            <p:cNvPr id="23" name="object 23"/>
            <p:cNvSpPr/>
            <p:nvPr/>
          </p:nvSpPr>
          <p:spPr>
            <a:xfrm>
              <a:off x="2162125" y="5373403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4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8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4" h="506095">
                  <a:moveTo>
                    <a:pt x="232444" y="68643"/>
                  </a:moveTo>
                  <a:lnTo>
                    <a:pt x="96773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4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3" y="76093"/>
                  </a:lnTo>
                  <a:lnTo>
                    <a:pt x="81700" y="70505"/>
                  </a:lnTo>
                  <a:lnTo>
                    <a:pt x="96773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8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9247" y="5758111"/>
              <a:ext cx="132359" cy="13268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162125" y="5373403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4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8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2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6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3" y="68643"/>
                  </a:lnTo>
                  <a:lnTo>
                    <a:pt x="81700" y="70505"/>
                  </a:lnTo>
                  <a:lnTo>
                    <a:pt x="66293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844293" y="5537464"/>
            <a:ext cx="263525" cy="528955"/>
            <a:chOff x="5844293" y="5537464"/>
            <a:chExt cx="263525" cy="528955"/>
          </a:xfrm>
        </p:grpSpPr>
        <p:sp>
          <p:nvSpPr>
            <p:cNvPr id="27" name="object 27"/>
            <p:cNvSpPr/>
            <p:nvPr/>
          </p:nvSpPr>
          <p:spPr>
            <a:xfrm>
              <a:off x="5855723" y="5548894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4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8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4" h="506095">
                  <a:moveTo>
                    <a:pt x="232444" y="68643"/>
                  </a:moveTo>
                  <a:lnTo>
                    <a:pt x="96773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4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3" y="76093"/>
                  </a:lnTo>
                  <a:lnTo>
                    <a:pt x="81700" y="70505"/>
                  </a:lnTo>
                  <a:lnTo>
                    <a:pt x="96773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8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2845" y="5933602"/>
              <a:ext cx="132359" cy="13268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855723" y="5548894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4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8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2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6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3" y="68643"/>
                  </a:lnTo>
                  <a:lnTo>
                    <a:pt x="81700" y="70505"/>
                  </a:lnTo>
                  <a:lnTo>
                    <a:pt x="66293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21601" y="5158773"/>
            <a:ext cx="263525" cy="528955"/>
            <a:chOff x="421601" y="5158773"/>
            <a:chExt cx="263525" cy="528955"/>
          </a:xfrm>
        </p:grpSpPr>
        <p:sp>
          <p:nvSpPr>
            <p:cNvPr id="31" name="object 31"/>
            <p:cNvSpPr/>
            <p:nvPr/>
          </p:nvSpPr>
          <p:spPr>
            <a:xfrm>
              <a:off x="433031" y="5170203"/>
              <a:ext cx="240665" cy="506095"/>
            </a:xfrm>
            <a:custGeom>
              <a:avLst/>
              <a:gdLst/>
              <a:ahLst/>
              <a:cxnLst/>
              <a:rect l="l" t="t" r="r" b="b"/>
              <a:pathLst>
                <a:path w="240665" h="506095">
                  <a:moveTo>
                    <a:pt x="103466" y="396138"/>
                  </a:moveTo>
                  <a:lnTo>
                    <a:pt x="64617" y="412216"/>
                  </a:lnTo>
                  <a:lnTo>
                    <a:pt x="48552" y="451053"/>
                  </a:lnTo>
                  <a:lnTo>
                    <a:pt x="49556" y="462024"/>
                  </a:lnTo>
                  <a:lnTo>
                    <a:pt x="73075" y="496934"/>
                  </a:lnTo>
                  <a:lnTo>
                    <a:pt x="103466" y="505968"/>
                  </a:lnTo>
                  <a:lnTo>
                    <a:pt x="114420" y="504965"/>
                  </a:lnTo>
                  <a:lnTo>
                    <a:pt x="149098" y="481446"/>
                  </a:lnTo>
                  <a:lnTo>
                    <a:pt x="158051" y="451053"/>
                  </a:lnTo>
                  <a:lnTo>
                    <a:pt x="157056" y="440087"/>
                  </a:lnTo>
                  <a:lnTo>
                    <a:pt x="133756" y="405182"/>
                  </a:lnTo>
                  <a:lnTo>
                    <a:pt x="103466" y="396138"/>
                  </a:lnTo>
                  <a:close/>
                </a:path>
                <a:path w="240665" h="506095">
                  <a:moveTo>
                    <a:pt x="232444" y="68643"/>
                  </a:moveTo>
                  <a:lnTo>
                    <a:pt x="96773" y="68643"/>
                  </a:lnTo>
                  <a:lnTo>
                    <a:pt x="123579" y="71572"/>
                  </a:lnTo>
                  <a:lnTo>
                    <a:pt x="142728" y="80360"/>
                  </a:lnTo>
                  <a:lnTo>
                    <a:pt x="154220" y="95009"/>
                  </a:lnTo>
                  <a:lnTo>
                    <a:pt x="158051" y="115519"/>
                  </a:lnTo>
                  <a:lnTo>
                    <a:pt x="155948" y="128392"/>
                  </a:lnTo>
                  <a:lnTo>
                    <a:pt x="149639" y="142895"/>
                  </a:lnTo>
                  <a:lnTo>
                    <a:pt x="139122" y="159029"/>
                  </a:lnTo>
                  <a:lnTo>
                    <a:pt x="124396" y="176796"/>
                  </a:lnTo>
                  <a:lnTo>
                    <a:pt x="108958" y="194120"/>
                  </a:lnTo>
                  <a:lnTo>
                    <a:pt x="96307" y="208908"/>
                  </a:lnTo>
                  <a:lnTo>
                    <a:pt x="69353" y="248419"/>
                  </a:lnTo>
                  <a:lnTo>
                    <a:pt x="57715" y="287059"/>
                  </a:lnTo>
                  <a:lnTo>
                    <a:pt x="56248" y="307733"/>
                  </a:lnTo>
                  <a:lnTo>
                    <a:pt x="56593" y="313488"/>
                  </a:lnTo>
                  <a:lnTo>
                    <a:pt x="57629" y="319705"/>
                  </a:lnTo>
                  <a:lnTo>
                    <a:pt x="59355" y="326380"/>
                  </a:lnTo>
                  <a:lnTo>
                    <a:pt x="61772" y="333514"/>
                  </a:lnTo>
                  <a:lnTo>
                    <a:pt x="65455" y="343344"/>
                  </a:lnTo>
                  <a:lnTo>
                    <a:pt x="67525" y="349034"/>
                  </a:lnTo>
                  <a:lnTo>
                    <a:pt x="67970" y="350596"/>
                  </a:lnTo>
                  <a:lnTo>
                    <a:pt x="131927" y="350596"/>
                  </a:lnTo>
                  <a:lnTo>
                    <a:pt x="129877" y="340300"/>
                  </a:lnTo>
                  <a:lnTo>
                    <a:pt x="128412" y="332178"/>
                  </a:lnTo>
                  <a:lnTo>
                    <a:pt x="127534" y="326232"/>
                  </a:lnTo>
                  <a:lnTo>
                    <a:pt x="127241" y="322465"/>
                  </a:lnTo>
                  <a:lnTo>
                    <a:pt x="127869" y="310161"/>
                  </a:lnTo>
                  <a:lnTo>
                    <a:pt x="143763" y="265040"/>
                  </a:lnTo>
                  <a:lnTo>
                    <a:pt x="196059" y="207960"/>
                  </a:lnTo>
                  <a:lnTo>
                    <a:pt x="208949" y="193590"/>
                  </a:lnTo>
                  <a:lnTo>
                    <a:pt x="232987" y="155469"/>
                  </a:lnTo>
                  <a:lnTo>
                    <a:pt x="240423" y="110159"/>
                  </a:lnTo>
                  <a:lnTo>
                    <a:pt x="238153" y="86449"/>
                  </a:lnTo>
                  <a:lnTo>
                    <a:pt x="232444" y="68643"/>
                  </a:lnTo>
                  <a:close/>
                </a:path>
                <a:path w="240665" h="506095">
                  <a:moveTo>
                    <a:pt x="113512" y="0"/>
                  </a:moveTo>
                  <a:lnTo>
                    <a:pt x="80049" y="2112"/>
                  </a:lnTo>
                  <a:lnTo>
                    <a:pt x="49974" y="8451"/>
                  </a:lnTo>
                  <a:lnTo>
                    <a:pt x="23290" y="19020"/>
                  </a:lnTo>
                  <a:lnTo>
                    <a:pt x="0" y="33820"/>
                  </a:lnTo>
                  <a:lnTo>
                    <a:pt x="34480" y="98450"/>
                  </a:lnTo>
                  <a:lnTo>
                    <a:pt x="50553" y="85408"/>
                  </a:lnTo>
                  <a:lnTo>
                    <a:pt x="66293" y="76093"/>
                  </a:lnTo>
                  <a:lnTo>
                    <a:pt x="81700" y="70505"/>
                  </a:lnTo>
                  <a:lnTo>
                    <a:pt x="96773" y="68643"/>
                  </a:lnTo>
                  <a:lnTo>
                    <a:pt x="232444" y="68643"/>
                  </a:lnTo>
                  <a:lnTo>
                    <a:pt x="231343" y="65209"/>
                  </a:lnTo>
                  <a:lnTo>
                    <a:pt x="204089" y="30137"/>
                  </a:lnTo>
                  <a:lnTo>
                    <a:pt x="163282" y="7534"/>
                  </a:lnTo>
                  <a:lnTo>
                    <a:pt x="139518" y="1883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153" y="5554911"/>
              <a:ext cx="132359" cy="13268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33031" y="5170203"/>
              <a:ext cx="240665" cy="351155"/>
            </a:xfrm>
            <a:custGeom>
              <a:avLst/>
              <a:gdLst/>
              <a:ahLst/>
              <a:cxnLst/>
              <a:rect l="l" t="t" r="r" b="b"/>
              <a:pathLst>
                <a:path w="240665" h="351154">
                  <a:moveTo>
                    <a:pt x="113512" y="0"/>
                  </a:moveTo>
                  <a:lnTo>
                    <a:pt x="163282" y="7534"/>
                  </a:lnTo>
                  <a:lnTo>
                    <a:pt x="204089" y="30137"/>
                  </a:lnTo>
                  <a:lnTo>
                    <a:pt x="231343" y="65209"/>
                  </a:lnTo>
                  <a:lnTo>
                    <a:pt x="240423" y="110159"/>
                  </a:lnTo>
                  <a:lnTo>
                    <a:pt x="239597" y="126580"/>
                  </a:lnTo>
                  <a:lnTo>
                    <a:pt x="227203" y="167932"/>
                  </a:lnTo>
                  <a:lnTo>
                    <a:pt x="196059" y="207960"/>
                  </a:lnTo>
                  <a:lnTo>
                    <a:pt x="180657" y="223354"/>
                  </a:lnTo>
                  <a:lnTo>
                    <a:pt x="165451" y="238585"/>
                  </a:lnTo>
                  <a:lnTo>
                    <a:pt x="137286" y="276263"/>
                  </a:lnTo>
                  <a:lnTo>
                    <a:pt x="127241" y="322465"/>
                  </a:lnTo>
                  <a:lnTo>
                    <a:pt x="127534" y="326232"/>
                  </a:lnTo>
                  <a:lnTo>
                    <a:pt x="128412" y="332178"/>
                  </a:lnTo>
                  <a:lnTo>
                    <a:pt x="129877" y="340300"/>
                  </a:lnTo>
                  <a:lnTo>
                    <a:pt x="131927" y="350596"/>
                  </a:lnTo>
                  <a:lnTo>
                    <a:pt x="67970" y="350596"/>
                  </a:lnTo>
                  <a:lnTo>
                    <a:pt x="67525" y="349034"/>
                  </a:lnTo>
                  <a:lnTo>
                    <a:pt x="65455" y="343344"/>
                  </a:lnTo>
                  <a:lnTo>
                    <a:pt x="61772" y="333514"/>
                  </a:lnTo>
                  <a:lnTo>
                    <a:pt x="59355" y="326380"/>
                  </a:lnTo>
                  <a:lnTo>
                    <a:pt x="57629" y="319705"/>
                  </a:lnTo>
                  <a:lnTo>
                    <a:pt x="56593" y="313488"/>
                  </a:lnTo>
                  <a:lnTo>
                    <a:pt x="56248" y="307733"/>
                  </a:lnTo>
                  <a:lnTo>
                    <a:pt x="56615" y="297292"/>
                  </a:lnTo>
                  <a:lnTo>
                    <a:pt x="65387" y="257662"/>
                  </a:lnTo>
                  <a:lnTo>
                    <a:pt x="86441" y="221162"/>
                  </a:lnTo>
                  <a:lnTo>
                    <a:pt x="124396" y="176796"/>
                  </a:lnTo>
                  <a:lnTo>
                    <a:pt x="139122" y="159029"/>
                  </a:lnTo>
                  <a:lnTo>
                    <a:pt x="149639" y="142895"/>
                  </a:lnTo>
                  <a:lnTo>
                    <a:pt x="155948" y="128392"/>
                  </a:lnTo>
                  <a:lnTo>
                    <a:pt x="158051" y="115519"/>
                  </a:lnTo>
                  <a:lnTo>
                    <a:pt x="154220" y="95009"/>
                  </a:lnTo>
                  <a:lnTo>
                    <a:pt x="142728" y="80360"/>
                  </a:lnTo>
                  <a:lnTo>
                    <a:pt x="123579" y="71572"/>
                  </a:lnTo>
                  <a:lnTo>
                    <a:pt x="96773" y="68643"/>
                  </a:lnTo>
                  <a:lnTo>
                    <a:pt x="81700" y="70505"/>
                  </a:lnTo>
                  <a:lnTo>
                    <a:pt x="66293" y="76093"/>
                  </a:lnTo>
                  <a:lnTo>
                    <a:pt x="50553" y="85408"/>
                  </a:lnTo>
                  <a:lnTo>
                    <a:pt x="34480" y="98450"/>
                  </a:lnTo>
                  <a:lnTo>
                    <a:pt x="0" y="33820"/>
                  </a:lnTo>
                  <a:lnTo>
                    <a:pt x="23290" y="19020"/>
                  </a:lnTo>
                  <a:lnTo>
                    <a:pt x="49974" y="8451"/>
                  </a:lnTo>
                  <a:lnTo>
                    <a:pt x="80049" y="2112"/>
                  </a:lnTo>
                  <a:lnTo>
                    <a:pt x="113512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286511"/>
            <a:ext cx="7767828" cy="59024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4" name="object 4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968"/>
            <a:ext cx="8848725" cy="6733540"/>
            <a:chOff x="0" y="124968"/>
            <a:chExt cx="8848725" cy="673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124968"/>
              <a:ext cx="5763755" cy="46512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0264" y="2770632"/>
              <a:ext cx="3688067" cy="3688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5" y="4642103"/>
              <a:ext cx="5349239" cy="1231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247" y="5312663"/>
              <a:ext cx="1764791" cy="1231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6567" y="5312664"/>
              <a:ext cx="934211" cy="12313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2307" y="5312663"/>
              <a:ext cx="3368039" cy="12313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126779" y="-4762"/>
            <a:ext cx="4022090" cy="6867525"/>
            <a:chOff x="5126779" y="-4762"/>
            <a:chExt cx="4022090" cy="6867525"/>
          </a:xfrm>
        </p:grpSpPr>
        <p:sp>
          <p:nvSpPr>
            <p:cNvPr id="10" name="object 10"/>
            <p:cNvSpPr/>
            <p:nvPr/>
          </p:nvSpPr>
          <p:spPr>
            <a:xfrm>
              <a:off x="5131542" y="4182285"/>
              <a:ext cx="4012565" cy="2675890"/>
            </a:xfrm>
            <a:custGeom>
              <a:avLst/>
              <a:gdLst/>
              <a:ahLst/>
              <a:cxnLst/>
              <a:rect l="l" t="t" r="r" b="b"/>
              <a:pathLst>
                <a:path w="4012565" h="2675890">
                  <a:moveTo>
                    <a:pt x="0" y="2675715"/>
                  </a:moveTo>
                  <a:lnTo>
                    <a:pt x="40124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2404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91725" y="0"/>
              <a:ext cx="2252345" cy="6858000"/>
            </a:xfrm>
            <a:custGeom>
              <a:avLst/>
              <a:gdLst/>
              <a:ahLst/>
              <a:cxnLst/>
              <a:rect l="l" t="t" r="r" b="b"/>
              <a:pathLst>
                <a:path w="2252345" h="6858000">
                  <a:moveTo>
                    <a:pt x="2023152" y="0"/>
                  </a:moveTo>
                  <a:lnTo>
                    <a:pt x="0" y="6858000"/>
                  </a:lnTo>
                  <a:lnTo>
                    <a:pt x="2252274" y="6858000"/>
                  </a:lnTo>
                  <a:lnTo>
                    <a:pt x="2252274" y="8187"/>
                  </a:lnTo>
                  <a:lnTo>
                    <a:pt x="2023152" y="0"/>
                  </a:lnTo>
                  <a:close/>
                </a:path>
              </a:pathLst>
            </a:custGeom>
            <a:solidFill>
              <a:srgbClr val="90C225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0707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27" y="0"/>
                  </a:moveTo>
                  <a:lnTo>
                    <a:pt x="0" y="0"/>
                  </a:lnTo>
                  <a:lnTo>
                    <a:pt x="1200378" y="6858000"/>
                  </a:lnTo>
                  <a:lnTo>
                    <a:pt x="1936927" y="6858000"/>
                  </a:lnTo>
                  <a:lnTo>
                    <a:pt x="1936927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8544" y="3921008"/>
              <a:ext cx="2505710" cy="2937510"/>
            </a:xfrm>
            <a:custGeom>
              <a:avLst/>
              <a:gdLst/>
              <a:ahLst/>
              <a:cxnLst/>
              <a:rect l="l" t="t" r="r" b="b"/>
              <a:pathLst>
                <a:path w="2505709" h="2937509">
                  <a:moveTo>
                    <a:pt x="2505455" y="0"/>
                  </a:moveTo>
                  <a:lnTo>
                    <a:pt x="0" y="2936991"/>
                  </a:lnTo>
                  <a:lnTo>
                    <a:pt x="2505455" y="2936991"/>
                  </a:lnTo>
                  <a:lnTo>
                    <a:pt x="2505455" y="0"/>
                  </a:lnTo>
                  <a:close/>
                </a:path>
              </a:pathLst>
            </a:custGeom>
            <a:solidFill>
              <a:srgbClr val="539F20">
                <a:alpha val="721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286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136" y="0"/>
                  </a:moveTo>
                  <a:lnTo>
                    <a:pt x="0" y="0"/>
                  </a:lnTo>
                  <a:lnTo>
                    <a:pt x="1854149" y="6858000"/>
                  </a:lnTo>
                  <a:lnTo>
                    <a:pt x="2131136" y="6849795"/>
                  </a:lnTo>
                  <a:lnTo>
                    <a:pt x="2131136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95129" y="0"/>
              <a:ext cx="848994" cy="6858000"/>
            </a:xfrm>
            <a:custGeom>
              <a:avLst/>
              <a:gdLst/>
              <a:ahLst/>
              <a:cxnLst/>
              <a:rect l="l" t="t" r="r" b="b"/>
              <a:pathLst>
                <a:path w="848995" h="6858000">
                  <a:moveTo>
                    <a:pt x="848870" y="0"/>
                  </a:moveTo>
                  <a:lnTo>
                    <a:pt x="676477" y="0"/>
                  </a:lnTo>
                  <a:lnTo>
                    <a:pt x="0" y="6858000"/>
                  </a:lnTo>
                  <a:lnTo>
                    <a:pt x="848870" y="6858000"/>
                  </a:lnTo>
                  <a:lnTo>
                    <a:pt x="848870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8449" y="0"/>
              <a:ext cx="1065530" cy="6858000"/>
            </a:xfrm>
            <a:custGeom>
              <a:avLst/>
              <a:gdLst/>
              <a:ahLst/>
              <a:cxnLst/>
              <a:rect l="l" t="t" r="r" b="b"/>
              <a:pathLst>
                <a:path w="1065529" h="6858000">
                  <a:moveTo>
                    <a:pt x="1051114" y="0"/>
                  </a:moveTo>
                  <a:lnTo>
                    <a:pt x="0" y="0"/>
                  </a:lnTo>
                  <a:lnTo>
                    <a:pt x="937356" y="6858000"/>
                  </a:lnTo>
                  <a:lnTo>
                    <a:pt x="1065346" y="6858000"/>
                  </a:lnTo>
                  <a:lnTo>
                    <a:pt x="1065501" y="6654300"/>
                  </a:lnTo>
                  <a:lnTo>
                    <a:pt x="1065501" y="6247023"/>
                  </a:lnTo>
                  <a:lnTo>
                    <a:pt x="1065310" y="5992552"/>
                  </a:lnTo>
                  <a:lnTo>
                    <a:pt x="1064908" y="5687253"/>
                  </a:lnTo>
                  <a:lnTo>
                    <a:pt x="1064230" y="5331155"/>
                  </a:lnTo>
                  <a:lnTo>
                    <a:pt x="1063224" y="4924278"/>
                  </a:lnTo>
                  <a:lnTo>
                    <a:pt x="1061363" y="4314101"/>
                  </a:lnTo>
                  <a:lnTo>
                    <a:pt x="1054929" y="2483910"/>
                  </a:lnTo>
                  <a:lnTo>
                    <a:pt x="1053378" y="1975431"/>
                  </a:lnTo>
                  <a:lnTo>
                    <a:pt x="1052345" y="1568564"/>
                  </a:lnTo>
                  <a:lnTo>
                    <a:pt x="1051727" y="1263352"/>
                  </a:lnTo>
                  <a:lnTo>
                    <a:pt x="1051269" y="958077"/>
                  </a:lnTo>
                  <a:lnTo>
                    <a:pt x="1051024" y="703627"/>
                  </a:lnTo>
                  <a:lnTo>
                    <a:pt x="1050944" y="245473"/>
                  </a:lnTo>
                  <a:lnTo>
                    <a:pt x="1051114" y="0"/>
                  </a:lnTo>
                  <a:close/>
                </a:path>
              </a:pathLst>
            </a:custGeom>
            <a:solidFill>
              <a:srgbClr val="90C225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60436" y="4903620"/>
              <a:ext cx="1083945" cy="1954530"/>
            </a:xfrm>
            <a:custGeom>
              <a:avLst/>
              <a:gdLst/>
              <a:ahLst/>
              <a:cxnLst/>
              <a:rect l="l" t="t" r="r" b="b"/>
              <a:pathLst>
                <a:path w="1083945" h="1954529">
                  <a:moveTo>
                    <a:pt x="1083564" y="0"/>
                  </a:moveTo>
                  <a:lnTo>
                    <a:pt x="0" y="1954380"/>
                  </a:lnTo>
                  <a:lnTo>
                    <a:pt x="1083564" y="1949337"/>
                  </a:lnTo>
                  <a:lnTo>
                    <a:pt x="1083564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42090" y="4791993"/>
            <a:ext cx="464629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Scholarship</a:t>
            </a:r>
            <a:r>
              <a:rPr sz="4400" spc="-75" dirty="0"/>
              <a:t> </a:t>
            </a:r>
            <a:r>
              <a:rPr sz="4400" spc="-140" dirty="0"/>
              <a:t>R</a:t>
            </a:r>
            <a:r>
              <a:rPr sz="4400" spc="30" dirty="0"/>
              <a:t>e</a:t>
            </a:r>
            <a:r>
              <a:rPr sz="4400" spc="35" dirty="0"/>
              <a:t>a</a:t>
            </a:r>
            <a:r>
              <a:rPr sz="4400" spc="25" dirty="0"/>
              <a:t>d</a:t>
            </a:r>
            <a:r>
              <a:rPr sz="4400" spc="-515" dirty="0"/>
              <a:t>y</a:t>
            </a:r>
            <a:r>
              <a:rPr sz="4400" spc="35" dirty="0"/>
              <a:t>.</a:t>
            </a:r>
            <a:endParaRPr sz="4400"/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4400" spc="-50" dirty="0"/>
              <a:t>Post-</a:t>
            </a:r>
            <a:r>
              <a:rPr sz="4400" dirty="0"/>
              <a:t>Sec</a:t>
            </a:r>
            <a:r>
              <a:rPr sz="4400" spc="-20" dirty="0"/>
              <a:t> </a:t>
            </a:r>
            <a:r>
              <a:rPr sz="4400" spc="-65" dirty="0"/>
              <a:t>R</a:t>
            </a:r>
            <a:r>
              <a:rPr sz="4400" spc="105" dirty="0"/>
              <a:t>e</a:t>
            </a:r>
            <a:r>
              <a:rPr sz="4400" spc="110" dirty="0"/>
              <a:t>a</a:t>
            </a:r>
            <a:r>
              <a:rPr sz="4400" spc="100" dirty="0"/>
              <a:t>d</a:t>
            </a:r>
            <a:r>
              <a:rPr sz="4400" spc="-440" dirty="0"/>
              <a:t>y</a:t>
            </a:r>
            <a:r>
              <a:rPr sz="4400" spc="110" dirty="0"/>
              <a:t>.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90794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952</Words>
  <Application>Microsoft Office PowerPoint</Application>
  <PresentationFormat>On-screen Show (4:3)</PresentationFormat>
  <Paragraphs>178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Office Theme</vt:lpstr>
      <vt:lpstr>2024-25</vt:lpstr>
      <vt:lpstr>https://lvr.sd8.bc.ca/   https://lvr.sd8.bc.ca/node/37657 </vt:lpstr>
      <vt:lpstr>What do I need to graduate in 2025 or 2026?</vt:lpstr>
      <vt:lpstr>Trades? Arts?</vt:lpstr>
      <vt:lpstr>Requirements Beyond Grade 10</vt:lpstr>
      <vt:lpstr>BC Ministry Indigenous Graduation Requirement</vt:lpstr>
      <vt:lpstr>PowerPoint Presentation</vt:lpstr>
      <vt:lpstr>PowerPoint Presentation</vt:lpstr>
      <vt:lpstr>Scholarship Ready. Post-Sec Ready.</vt:lpstr>
      <vt:lpstr>PowerPoint Presentation</vt:lpstr>
      <vt:lpstr>PowerPoint Presentation</vt:lpstr>
      <vt:lpstr>English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Skills </vt:lpstr>
      <vt:lpstr>Physical Education and Leadership</vt:lpstr>
      <vt:lpstr>Modern Languages</vt:lpstr>
      <vt:lpstr>PowerPoint Presentation</vt:lpstr>
      <vt:lpstr>Electives: Choose wisely!</vt:lpstr>
      <vt:lpstr>What about Graduation Assessments?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LV Rogers Secondary</dc:title>
  <dc:creator>User</dc:creator>
  <cp:lastModifiedBy>Dan Rude</cp:lastModifiedBy>
  <cp:revision>1</cp:revision>
  <dcterms:created xsi:type="dcterms:W3CDTF">2024-02-11T19:36:32Z</dcterms:created>
  <dcterms:modified xsi:type="dcterms:W3CDTF">2024-02-12T22:48:00Z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2023-02-11T00:00:00Z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2024-02-11T00:00:00Z</vt:filetime>
  </property>
  <property fmtid="{D5CDD505-2E9C-101B-9397-08002B2CF9AE}" pid="5" name="Producer">
    <vt:lpwstr>Adobe PDF Library 22.3.90</vt:lpwstr>
  </property>
</Properties>
</file>